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8.xml" ContentType="application/vnd.openxmlformats-officedocument.themeOverride+xml"/>
  <Override PartName="/ppt/notesSlides/notesSlide18.xml" ContentType="application/vnd.openxmlformats-officedocument.presentationml.notesSlide+xml"/>
  <Override PartName="/ppt/theme/themeOverride9.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0.xml" ContentType="application/vnd.openxmlformats-officedocument.themeOverride+xml"/>
  <Override PartName="/ppt/notesSlides/notesSlide21.xml" ContentType="application/vnd.openxmlformats-officedocument.presentationml.notesSlide+xml"/>
  <Override PartName="/ppt/theme/themeOverride11.xml" ContentType="application/vnd.openxmlformats-officedocument.themeOverr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713" r:id="rId3"/>
    <p:sldMasterId id="2147483767" r:id="rId4"/>
    <p:sldMasterId id="2147483813" r:id="rId5"/>
    <p:sldMasterId id="2147483836" r:id="rId6"/>
    <p:sldMasterId id="2147483850" r:id="rId7"/>
    <p:sldMasterId id="2147483893" r:id="rId8"/>
    <p:sldMasterId id="2147483921" r:id="rId9"/>
  </p:sldMasterIdLst>
  <p:notesMasterIdLst>
    <p:notesMasterId r:id="rId32"/>
  </p:notesMasterIdLst>
  <p:sldIdLst>
    <p:sldId id="257" r:id="rId10"/>
    <p:sldId id="303" r:id="rId11"/>
    <p:sldId id="304" r:id="rId12"/>
    <p:sldId id="305" r:id="rId13"/>
    <p:sldId id="306" r:id="rId14"/>
    <p:sldId id="307" r:id="rId15"/>
    <p:sldId id="308" r:id="rId16"/>
    <p:sldId id="309" r:id="rId17"/>
    <p:sldId id="266" r:id="rId18"/>
    <p:sldId id="300" r:id="rId19"/>
    <p:sldId id="270" r:id="rId20"/>
    <p:sldId id="267" r:id="rId21"/>
    <p:sldId id="268" r:id="rId22"/>
    <p:sldId id="269" r:id="rId23"/>
    <p:sldId id="263" r:id="rId24"/>
    <p:sldId id="264" r:id="rId25"/>
    <p:sldId id="293" r:id="rId26"/>
    <p:sldId id="282" r:id="rId27"/>
    <p:sldId id="278" r:id="rId28"/>
    <p:sldId id="277" r:id="rId29"/>
    <p:sldId id="297"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0850100-5EB3-48D8-A99E-D46FE5EF327B}">
          <p14:sldIdLst>
            <p14:sldId id="257"/>
          </p14:sldIdLst>
        </p14:section>
        <p14:section name="Cortana Intelligence Suite" id="{D7CA88AC-1D08-402A-8E72-AA5609E17916}">
          <p14:sldIdLst>
            <p14:sldId id="303"/>
            <p14:sldId id="304"/>
            <p14:sldId id="305"/>
            <p14:sldId id="306"/>
            <p14:sldId id="307"/>
            <p14:sldId id="308"/>
            <p14:sldId id="309"/>
          </p14:sldIdLst>
        </p14:section>
        <p14:section name="ML" id="{6E455D44-E292-4370-A867-557B96203CE8}">
          <p14:sldIdLst>
            <p14:sldId id="266"/>
            <p14:sldId id="300"/>
            <p14:sldId id="270"/>
            <p14:sldId id="267"/>
            <p14:sldId id="268"/>
            <p14:sldId id="269"/>
            <p14:sldId id="263"/>
            <p14:sldId id="264"/>
            <p14:sldId id="293"/>
            <p14:sldId id="282"/>
            <p14:sldId id="278"/>
            <p14:sldId id="277"/>
            <p14:sldId id="297"/>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141"/>
    <a:srgbClr val="442157"/>
    <a:srgbClr val="A3EBFF"/>
    <a:srgbClr val="0097C0"/>
    <a:srgbClr val="5835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1" autoAdjust="0"/>
    <p:restoredTop sz="88158" autoAdjust="0"/>
  </p:normalViewPr>
  <p:slideViewPr>
    <p:cSldViewPr snapToGrid="0">
      <p:cViewPr varScale="1">
        <p:scale>
          <a:sx n="86" d="100"/>
          <a:sy n="86" d="100"/>
        </p:scale>
        <p:origin x="80" y="68"/>
      </p:cViewPr>
      <p:guideLst/>
    </p:cSldViewPr>
  </p:slideViewPr>
  <p:notesTextViewPr>
    <p:cViewPr>
      <p:scale>
        <a:sx n="1" d="1"/>
        <a:sy n="1" d="1"/>
      </p:scale>
      <p:origin x="0" y="0"/>
    </p:cViewPr>
  </p:notesTextViewPr>
  <p:sorterViewPr>
    <p:cViewPr>
      <p:scale>
        <a:sx n="100" d="100"/>
        <a:sy n="100" d="100"/>
      </p:scale>
      <p:origin x="0" y="-56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2DE0E-F3A5-467C-82C5-D15CA7EBA6E8}" type="datetimeFigureOut">
              <a:rPr lang="en-GB" smtClean="0"/>
              <a:t>04/10/2016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7A13B-69CE-442E-8080-FE802AA27D84}" type="slidenum">
              <a:rPr lang="en-GB" smtClean="0"/>
              <a:t>‹#›</a:t>
            </a:fld>
            <a:endParaRPr lang="en-GB"/>
          </a:p>
        </p:txBody>
      </p:sp>
    </p:spTree>
    <p:extLst>
      <p:ext uri="{BB962C8B-B14F-4D97-AF65-F5344CB8AC3E}">
        <p14:creationId xmlns:p14="http://schemas.microsoft.com/office/powerpoint/2010/main" val="304863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algorithm-cheat-shee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Machine Learning – often a key concept when talking about advanced analytics and intelligence,</a:t>
            </a:r>
            <a:r>
              <a:rPr lang="en-GB" baseline="0" dirty="0"/>
              <a:t> lets deep dive into  what machine learning is, where it is being used today and how Microsoft is enabling democratisation of machine learning</a:t>
            </a:r>
          </a:p>
          <a:p>
            <a:endParaRPr lang="en-GB" baseline="0" dirty="0"/>
          </a:p>
          <a:p>
            <a:r>
              <a:rPr lang="en-GB" baseline="0" dirty="0"/>
              <a:t>So some examples</a:t>
            </a:r>
          </a:p>
          <a:p>
            <a:pPr marL="171450" indent="-171450">
              <a:buFontTx/>
              <a:buChar char="-"/>
            </a:pPr>
            <a:r>
              <a:rPr lang="en-GB" baseline="0" dirty="0"/>
              <a:t>Bing predicts the Premier League football scores on a weekly basis given statistics from the past performances, environmental data etc. As well as various political elections and award shows like the </a:t>
            </a:r>
            <a:r>
              <a:rPr lang="en-GB" baseline="0" dirty="0" err="1"/>
              <a:t>oscars</a:t>
            </a:r>
            <a:endParaRPr lang="en-GB" baseline="0" dirty="0"/>
          </a:p>
          <a:p>
            <a:pPr marL="171450" indent="-171450">
              <a:buFontTx/>
              <a:buChar char="-"/>
            </a:pPr>
            <a:r>
              <a:rPr lang="en-GB" baseline="0" dirty="0" err="1"/>
              <a:t>Thyseen</a:t>
            </a:r>
            <a:r>
              <a:rPr lang="en-GB" baseline="0" dirty="0"/>
              <a:t> Krupp a lift company in the US are trying to predict when lifts will break down. Are they able to look at the sensor readings, the service data, the parts, make and model and try and predict or pre-empt when a lift will break down</a:t>
            </a:r>
          </a:p>
          <a:p>
            <a:pPr marL="171450" indent="-171450">
              <a:buFontTx/>
              <a:buChar char="-"/>
            </a:pPr>
            <a:r>
              <a:rPr lang="en-GB" baseline="0" dirty="0"/>
              <a:t>An example I often use as a demo, can we predict if a flight will be delayed or not given the flight and weather details</a:t>
            </a:r>
          </a:p>
          <a:p>
            <a:pPr marL="171450" indent="-171450">
              <a:buFontTx/>
              <a:buChar char="-"/>
            </a:pPr>
            <a:endParaRPr lang="en-GB" baseline="0" dirty="0"/>
          </a:p>
          <a:p>
            <a:pPr marL="171450" indent="-171450">
              <a:buFontTx/>
              <a:buChar char="-"/>
            </a:pPr>
            <a:endParaRPr lang="en-GB" baseline="0" dirty="0"/>
          </a:p>
          <a:p>
            <a:pPr marL="0" indent="0">
              <a:buFontTx/>
              <a:buNone/>
            </a:pPr>
            <a:r>
              <a:rPr lang="en-GB" baseline="0" dirty="0"/>
              <a:t>All these predictions involve some form, some complex some simple, of machine learning algorithm. So lets take a look at machine learning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355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474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Click stream prediction</a:t>
            </a:r>
            <a:r>
              <a:rPr lang="en-GB" baseline="0" dirty="0"/>
              <a:t> models – showing the efficiency of Learning by Counts options for large sparse data sets.</a:t>
            </a:r>
          </a:p>
          <a:p>
            <a:r>
              <a:rPr lang="en-GB" baseline="0" dirty="0"/>
              <a:t>Classification – two class, will the customer click the advert or not (1 or 0)</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915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Anomaly</a:t>
            </a:r>
            <a:r>
              <a:rPr lang="en-GB" baseline="0" dirty="0"/>
              <a:t> Detection – credit card fraud, being able to spot that anomaly point in your data, being able to alert in real time if something doesn’t look quite right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985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Clustering</a:t>
            </a:r>
            <a:r>
              <a:rPr lang="en-GB" baseline="0" dirty="0"/>
              <a:t> – customer/audience segmentation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85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Recommendation</a:t>
            </a:r>
            <a:r>
              <a:rPr lang="en-GB" baseline="0" dirty="0"/>
              <a:t> engines and the ability to build into Azure ML</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86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now?</a:t>
            </a:r>
          </a:p>
          <a:p>
            <a:endParaRPr lang="en-US" dirty="0"/>
          </a:p>
          <a:p>
            <a:r>
              <a:rPr lang="en-US" dirty="0"/>
              <a:t>In</a:t>
            </a:r>
            <a:r>
              <a:rPr lang="en-US" baseline="0" dirty="0"/>
              <a:t> the past many algorithms quite old, however had to be simplified to actually be usable, now this is no longer a problem and complex algorithms can be used. This is because of 3 factors</a:t>
            </a:r>
          </a:p>
          <a:p>
            <a:endParaRPr lang="en-US" baseline="0" dirty="0"/>
          </a:p>
          <a:p>
            <a:r>
              <a:rPr lang="en-US" baseline="0" dirty="0"/>
              <a:t>One, we can use the power of the cloud and borrow the compute power and storage from there</a:t>
            </a:r>
          </a:p>
          <a:p>
            <a:endParaRPr lang="en-US" baseline="0" dirty="0"/>
          </a:p>
          <a:p>
            <a:r>
              <a:rPr lang="en-US" baseline="0" dirty="0"/>
              <a:t>Agility/ease of use – rapidly prototyping, Being able to train these models in a shorter amount of time </a:t>
            </a:r>
          </a:p>
          <a:p>
            <a:endParaRPr lang="en-US" baseline="0" dirty="0"/>
          </a:p>
          <a:p>
            <a:r>
              <a:rPr lang="en-US" baseline="0" dirty="0"/>
              <a:t>And the easily available data to sufficiently train these models. Connected devices </a:t>
            </a:r>
          </a:p>
          <a:p>
            <a:endParaRPr lang="en-US" baseline="0" dirty="0"/>
          </a:p>
          <a:p>
            <a:r>
              <a:rPr lang="en-US" baseline="0" dirty="0"/>
              <a:t>This has allowed for machine learning to be operationalized  and available to everyone to produce intelligent applications </a:t>
            </a: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34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elegance of the solution is in its simplicity – something that has been lacking in the machine learning space</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a:t>
            </a:r>
          </a:p>
          <a:p>
            <a:r>
              <a:rPr lang="en-US" baseline="0" dirty="0"/>
              <a:t>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Client devices, websites, mobile applications, excel spreadsheets you name it anything that supports HTTP requests.</a:t>
            </a:r>
          </a:p>
          <a:p>
            <a:r>
              <a:rPr lang="en-US" baseline="0" dirty="0"/>
              <a:t>We’ve heard from many data scientists that they model in R on a Linux stack but then have to hand over their work to developers who need to translate that into another language to actually make it work. </a:t>
            </a:r>
          </a:p>
          <a:p>
            <a:r>
              <a:rPr lang="en-US" baseline="0" dirty="0"/>
              <a:t>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a:t>
            </a:r>
          </a:p>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370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Data and analytics can often get into the questions around algorithms  and types of data - but ideas like this come from the domain knowledge and questioning initially</a:t>
            </a:r>
          </a:p>
          <a:p>
            <a:r>
              <a:rPr lang="en-GB" sz="1200" kern="1200" dirty="0">
                <a:solidFill>
                  <a:schemeClr val="tx1"/>
                </a:solidFill>
                <a:effectLst/>
                <a:latin typeface="+mn-lt"/>
                <a:ea typeface="+mn-ea"/>
                <a:cs typeface="+mn-cs"/>
              </a:rPr>
              <a:t>Always ask -how can we do this better, is there a better way.</a:t>
            </a:r>
          </a:p>
          <a:p>
            <a:r>
              <a:rPr lang="en-GB" sz="1200" kern="1200" dirty="0">
                <a:solidFill>
                  <a:schemeClr val="tx1"/>
                </a:solidFill>
                <a:effectLst/>
                <a:latin typeface="+mn-lt"/>
                <a:ea typeface="+mn-ea"/>
                <a:cs typeface="+mn-cs"/>
              </a:rPr>
              <a:t>This process is adapted from the Cross Industry Standard Process for Data Mining (CRISP-DM)</a:t>
            </a:r>
          </a:p>
          <a:p>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119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25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135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30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Segoe UI Light" panose="020B0502040204020203" pitchFamily="34" charset="0"/>
                <a:cs typeface="Segoe UI Light" panose="020B0502040204020203" pitchFamily="34" charset="0"/>
                <a:hlinkClick r:id="rId3"/>
              </a:rPr>
              <a:t>https://azure.microsoft.com/en-us/documentation/articles/machine-learning-algorithm-cheat-sheet/</a:t>
            </a:r>
            <a:r>
              <a:rPr lang="en-US" sz="1200" dirty="0">
                <a:solidFill>
                  <a:schemeClr val="bg1"/>
                </a:solidFill>
                <a:latin typeface="Segoe UI Light" panose="020B0502040204020203" pitchFamily="34" charset="0"/>
                <a:cs typeface="Segoe UI Light" panose="020B0502040204020203" pitchFamily="34" charset="0"/>
              </a:rPr>
              <a:t>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A690B-E4DE-4A20-BF88-3E376FAD404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378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042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0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665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501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82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005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962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Microsoft is enabling the democratisation of machine learning by creating tools and pre-built solutions .</a:t>
            </a:r>
          </a:p>
          <a:p>
            <a:endParaRPr lang="en-GB" baseline="0" dirty="0"/>
          </a:p>
          <a:p>
            <a:r>
              <a:rPr lang="en-GB" baseline="0" dirty="0"/>
              <a:t>So I want to talk to you about machine learning like this</a:t>
            </a:r>
          </a:p>
          <a:p>
            <a:r>
              <a:rPr lang="en-GB" baseline="0" dirty="0"/>
              <a:t>Where machine learning is computer systems that become smarter with experience</a:t>
            </a:r>
          </a:p>
          <a:p>
            <a:endParaRPr lang="en-GB" baseline="0" dirty="0"/>
          </a:p>
          <a:p>
            <a:r>
              <a:rPr lang="en-GB" baseline="0" dirty="0"/>
              <a:t>This is the only equation we will see today – past data + human input</a:t>
            </a:r>
          </a:p>
          <a:p>
            <a:r>
              <a:rPr lang="en-GB" baseline="0" dirty="0"/>
              <a:t>Where past data is growing on a daily basis, we have data coming from …</a:t>
            </a:r>
          </a:p>
          <a:p>
            <a:r>
              <a:rPr lang="en-GB" baseline="0" dirty="0"/>
              <a:t>And where often the human input describes the type of machine learning used</a:t>
            </a:r>
          </a:p>
          <a:p>
            <a:endParaRPr lang="en-GB" baseline="0" dirty="0"/>
          </a:p>
          <a:p>
            <a:r>
              <a:rPr lang="en-GB" baseline="0" dirty="0"/>
              <a:t>Given past data can we try to predict what might happen in the future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78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7.xml"/><Relationship Id="rId4" Type="http://schemas.openxmlformats.org/officeDocument/2006/relationships/image" Target="../media/image12.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tags" Target="../tags/tag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tags" Target="../tags/tag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91387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39729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315487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167542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9869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80042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0450019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43143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841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7963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7590623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002769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43154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84633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0255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15172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979696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344110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76220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2667893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19534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06866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3867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17166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27681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86016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8579247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74517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64226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01923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298193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166047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78515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193801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8979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3" y="6491045"/>
            <a:ext cx="936609" cy="206372"/>
          </a:xfrm>
          <a:prstGeom prst="rect">
            <a:avLst/>
          </a:prstGeom>
        </p:spPr>
      </p:pic>
    </p:spTree>
    <p:extLst>
      <p:ext uri="{BB962C8B-B14F-4D97-AF65-F5344CB8AC3E}">
        <p14:creationId xmlns:p14="http://schemas.microsoft.com/office/powerpoint/2010/main" val="11218044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4772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9480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4209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1068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0115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8138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76639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8626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2423254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547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8699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008330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5178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3286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3002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6037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688481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73944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4938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937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44165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8319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19745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0218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107635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4171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0908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1177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10272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1695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072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9415809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411706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9611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2092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7739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755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0521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370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76822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7773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5418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6379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62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5208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402649427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942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69539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40136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392488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37134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621883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3257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06071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51155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06224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907200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17717434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00391788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4472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4157511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45223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3576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916583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484744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777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5144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9165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7845454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7874175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85231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413124807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32855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8519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22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6694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80540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7098685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26867977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52689249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1297746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319892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8591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22559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88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77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659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393849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303517321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589533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3453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07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sz="1765"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z="1765" smtClean="0">
                <a:solidFill>
                  <a:srgbClr val="505050"/>
                </a:solidFill>
              </a:rPr>
              <a:pPr defTabSz="914016"/>
              <a:t>‹#›</a:t>
            </a:fld>
            <a:endParaRPr lang="en-US" sz="1765" dirty="0">
              <a:solidFill>
                <a:srgbClr val="505050"/>
              </a:solidFill>
            </a:endParaRPr>
          </a:p>
        </p:txBody>
      </p:sp>
    </p:spTree>
    <p:extLst>
      <p:ext uri="{BB962C8B-B14F-4D97-AF65-F5344CB8AC3E}">
        <p14:creationId xmlns:p14="http://schemas.microsoft.com/office/powerpoint/2010/main" val="367571889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4652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image" Target="../media/image4.pn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image" Target="../media/image4.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image" Target="../media/image4.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27.xml"/><Relationship Id="rId7" Type="http://schemas.openxmlformats.org/officeDocument/2006/relationships/theme" Target="../theme/theme9.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5" Type="http://schemas.openxmlformats.org/officeDocument/2006/relationships/slideLayout" Target="../slideLayouts/slideLayout129.xml"/><Relationship Id="rId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568008028"/>
      </p:ext>
    </p:extLst>
  </p:cSld>
  <p:clrMap bg1="lt1" tx1="dk1" bg2="lt2" tx2="dk2" accent1="accent1" accent2="accent2" accent3="accent3" accent4="accent4" accent5="accent5" accent6="accent6" hlink="hlink" folHlink="folHlink"/>
  <p:sldLayoutIdLst>
    <p:sldLayoutId id="2147483661"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p:cNvSpPr>
            <a:spLocks noGrp="1"/>
          </p:cNvSpPr>
          <p:nvPr>
            <p:ph type="sldNum" sz="quarter" idx="4"/>
          </p:nvPr>
        </p:nvSpPr>
        <p:spPr>
          <a:xfrm>
            <a:off x="11026337" y="6193368"/>
            <a:ext cx="896425" cy="371926"/>
          </a:xfrm>
          <a:prstGeom prst="rect">
            <a:avLst/>
          </a:prstGeom>
        </p:spPr>
        <p:txBody>
          <a:bodyPr vert="horz" lIns="182880" tIns="0" rIns="182880" bIns="0" rtlCol="0" anchor="b" anchorCtr="0"/>
          <a:lstStyle>
            <a:lvl1pPr algn="r">
              <a:defRPr sz="1961">
                <a:solidFill>
                  <a:schemeClr val="tx1">
                    <a:tint val="75000"/>
                  </a:schemeClr>
                </a:solidFill>
              </a:defRPr>
            </a:lvl1pPr>
          </a:lstStyle>
          <a:p>
            <a:pPr marL="0" marR="0" lvl="0" indent="0" algn="r" defTabSz="914314"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957098419"/>
      </p:ext>
    </p:extLst>
  </p:cSld>
  <p:clrMap bg1="lt1" tx1="dk1" bg2="lt2" tx2="dk2" accent1="accent1" accent2="accent2" accent3="accent3" accent4="accent4" accent5="accent5" accent6="accent6" hlink="hlink" folHlink="folHlink"/>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31146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69285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91838775"/>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2851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4"/>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2487877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9254310"/>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20"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53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3731558435"/>
      </p:ext>
    </p:extLst>
  </p:cSld>
  <p:clrMap bg1="dk1" tx1="lt1" bg2="dk2"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hyperlink" Target="https://azure.microsoft.com/en-us/documentation/articles/machine-learning-algorithm-choice/"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4.xml"/><Relationship Id="rId5" Type="http://schemas.openxmlformats.org/officeDocument/2006/relationships/hyperlink" Target="http://blogs.technet.com/b/machinelearning/archive/2015/11/03/using-azure-ml-to-build-clickthrough-prediction-models.aspx" TargetMode="Externa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hyperlink" Target="https://customers.microsoft.com/Pages/CustomerStory.aspx?recid=19460"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hyperlink" Target="https://studio.azureml.net/"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hyperlink" Target="https://gallery.cortanaintelligence.com/Experiment/Flight-Delay-Student-Lab-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0.xml"/><Relationship Id="rId5" Type="http://schemas.openxmlformats.org/officeDocument/2006/relationships/image" Target="../media/image3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hyperlink" Target="https://gallery.cortanaintelligence.com/"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hyperlink" Target="http://www.microsoft.com/en-us/server-cloud/cortana-analytics-suite/Overview.aspx" TargetMode="External"/><Relationship Id="rId2" Type="http://schemas.openxmlformats.org/officeDocument/2006/relationships/slideLayout" Target="../slideLayouts/slideLayout1.xml"/><Relationship Id="rId1" Type="http://schemas.openxmlformats.org/officeDocument/2006/relationships/themeOverride" Target="../theme/themeOverride11.xml"/><Relationship Id="rId6" Type="http://schemas.openxmlformats.org/officeDocument/2006/relationships/hyperlink" Target="http://blogs.technet.com/b/machinelearning/" TargetMode="External"/><Relationship Id="rId5" Type="http://schemas.openxmlformats.org/officeDocument/2006/relationships/hyperlink" Target="https://github.com/amykatenicho/AzureMachineLearningResources.git" TargetMode="Externa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0.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0.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603854" y="226105"/>
            <a:ext cx="1406752" cy="1406752"/>
          </a:xfrm>
          <a:prstGeom prst="rect">
            <a:avLst/>
          </a:prstGeom>
          <a:noFill/>
          <a:ln>
            <a:noFill/>
          </a:ln>
        </p:spPr>
      </p:pic>
      <p:sp>
        <p:nvSpPr>
          <p:cNvPr id="2" name="Title 1"/>
          <p:cNvSpPr>
            <a:spLocks noGrp="1"/>
          </p:cNvSpPr>
          <p:nvPr>
            <p:ph type="title"/>
          </p:nvPr>
        </p:nvSpPr>
        <p:spPr>
          <a:xfrm>
            <a:off x="462395" y="2142165"/>
            <a:ext cx="11076462" cy="2387600"/>
          </a:xfrm>
        </p:spPr>
        <p:txBody>
          <a:bodyPr anchor="t">
            <a:noAutofit/>
          </a:bodyPr>
          <a:lstStyle/>
          <a:p>
            <a:pPr>
              <a:lnSpc>
                <a:spcPct val="100000"/>
              </a:lnSpc>
            </a:pPr>
            <a:r>
              <a:rPr lang="en-GB" sz="7200" dirty="0">
                <a:solidFill>
                  <a:srgbClr val="F2F2F2"/>
                </a:solidFill>
                <a:latin typeface="Segoe UI Light" panose="020B0502040204020203" pitchFamily="34" charset="0"/>
                <a:cs typeface="Segoe UI Light" panose="020B0502040204020203" pitchFamily="34" charset="0"/>
              </a:rPr>
              <a:t>Predicting the Future </a:t>
            </a:r>
            <a:br>
              <a:rPr lang="en-GB" sz="7200" dirty="0">
                <a:solidFill>
                  <a:srgbClr val="F2F2F2"/>
                </a:solidFill>
                <a:latin typeface="Segoe UI Light" panose="020B0502040204020203" pitchFamily="34" charset="0"/>
                <a:cs typeface="Segoe UI Light" panose="020B0502040204020203" pitchFamily="34" charset="0"/>
              </a:rPr>
            </a:br>
            <a:r>
              <a:rPr lang="en-GB" sz="7200" dirty="0">
                <a:solidFill>
                  <a:srgbClr val="F2F2F2"/>
                </a:solidFill>
                <a:latin typeface="Segoe UI Light" panose="020B0502040204020203" pitchFamily="34" charset="0"/>
                <a:cs typeface="Segoe UI Light" panose="020B0502040204020203" pitchFamily="34" charset="0"/>
              </a:rPr>
              <a:t>with Azure Machine Learning</a:t>
            </a:r>
          </a:p>
        </p:txBody>
      </p:sp>
    </p:spTree>
    <p:extLst>
      <p:ext uri="{BB962C8B-B14F-4D97-AF65-F5344CB8AC3E}">
        <p14:creationId xmlns:p14="http://schemas.microsoft.com/office/powerpoint/2010/main" val="1047725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4" name="TextBox 3"/>
          <p:cNvSpPr txBox="1"/>
          <p:nvPr/>
        </p:nvSpPr>
        <p:spPr>
          <a:xfrm>
            <a:off x="841828" y="1469858"/>
            <a:ext cx="4223657" cy="10433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5400" b="0" i="0" u="none" strike="noStrike" kern="0" cap="none" spc="-98" normalizeH="0" baseline="0" noProof="0" dirty="0">
                <a:ln w="3175">
                  <a:noFill/>
                </a:ln>
                <a:solidFill>
                  <a:schemeClr val="bg1"/>
                </a:solidFill>
                <a:effectLst/>
                <a:uLnTx/>
                <a:uFillTx/>
                <a:latin typeface="+mj-lt"/>
                <a:cs typeface="Segoe UI" pitchFamily="34" charset="0"/>
              </a:rPr>
              <a:t>Supervised</a:t>
            </a:r>
          </a:p>
        </p:txBody>
      </p:sp>
      <p:sp>
        <p:nvSpPr>
          <p:cNvPr id="5" name="TextBox 4"/>
          <p:cNvSpPr txBox="1"/>
          <p:nvPr/>
        </p:nvSpPr>
        <p:spPr>
          <a:xfrm>
            <a:off x="3490686" y="2647602"/>
            <a:ext cx="4223657" cy="10433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5400" b="0" i="0" u="none" strike="noStrike" kern="0" cap="none" spc="-98" normalizeH="0" baseline="0" noProof="0" dirty="0">
                <a:ln w="3175">
                  <a:noFill/>
                </a:ln>
                <a:solidFill>
                  <a:schemeClr val="bg1"/>
                </a:solidFill>
                <a:effectLst/>
                <a:uLnTx/>
                <a:uFillTx/>
                <a:latin typeface="+mj-lt"/>
                <a:cs typeface="Segoe UI" pitchFamily="34" charset="0"/>
              </a:rPr>
              <a:t>Unsupervised</a:t>
            </a:r>
          </a:p>
        </p:txBody>
      </p:sp>
      <p:sp>
        <p:nvSpPr>
          <p:cNvPr id="6" name="TextBox 5"/>
          <p:cNvSpPr txBox="1"/>
          <p:nvPr/>
        </p:nvSpPr>
        <p:spPr>
          <a:xfrm>
            <a:off x="6589569" y="3825346"/>
            <a:ext cx="4441387"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5400" b="0" i="0" u="none" strike="noStrike" kern="0" cap="none" spc="-98" normalizeH="0" baseline="0" noProof="0" dirty="0">
                <a:ln w="3175">
                  <a:noFill/>
                </a:ln>
                <a:solidFill>
                  <a:schemeClr val="bg1"/>
                </a:solidFill>
                <a:effectLst/>
                <a:uLnTx/>
                <a:uFillTx/>
                <a:latin typeface="+mj-lt"/>
                <a:cs typeface="Segoe UI" pitchFamily="34" charset="0"/>
              </a:rPr>
              <a:t>Reinforcement Learning</a:t>
            </a:r>
          </a:p>
        </p:txBody>
      </p:sp>
      <p:sp>
        <p:nvSpPr>
          <p:cNvPr id="7" name="TextBox 6"/>
          <p:cNvSpPr txBox="1"/>
          <p:nvPr/>
        </p:nvSpPr>
        <p:spPr>
          <a:xfrm>
            <a:off x="195943" y="2866532"/>
            <a:ext cx="3294742"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Anomaly Detection </a:t>
            </a:r>
          </a:p>
        </p:txBody>
      </p:sp>
      <p:sp>
        <p:nvSpPr>
          <p:cNvPr id="8" name="TextBox 7"/>
          <p:cNvSpPr txBox="1"/>
          <p:nvPr/>
        </p:nvSpPr>
        <p:spPr>
          <a:xfrm>
            <a:off x="2844801" y="613164"/>
            <a:ext cx="2663371"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Regression</a:t>
            </a:r>
          </a:p>
        </p:txBody>
      </p:sp>
      <p:sp>
        <p:nvSpPr>
          <p:cNvPr id="9" name="TextBox 8"/>
          <p:cNvSpPr txBox="1"/>
          <p:nvPr/>
        </p:nvSpPr>
        <p:spPr>
          <a:xfrm>
            <a:off x="54429" y="439734"/>
            <a:ext cx="2663371"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Classification</a:t>
            </a:r>
          </a:p>
        </p:txBody>
      </p:sp>
      <p:cxnSp>
        <p:nvCxnSpPr>
          <p:cNvPr id="16" name="Straight Arrow Connector 15"/>
          <p:cNvCxnSpPr/>
          <p:nvPr/>
        </p:nvCxnSpPr>
        <p:spPr>
          <a:xfrm flipH="1" flipV="1">
            <a:off x="1618343" y="1011273"/>
            <a:ext cx="449943" cy="504085"/>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88229" y="1212589"/>
            <a:ext cx="283028" cy="407916"/>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7" idx="0"/>
          </p:cNvCxnSpPr>
          <p:nvPr/>
        </p:nvCxnSpPr>
        <p:spPr>
          <a:xfrm flipH="1">
            <a:off x="1843314" y="2423886"/>
            <a:ext cx="224972" cy="442646"/>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44801" y="4304258"/>
            <a:ext cx="3294742"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Clustering</a:t>
            </a:r>
          </a:p>
        </p:txBody>
      </p:sp>
      <p:cxnSp>
        <p:nvCxnSpPr>
          <p:cNvPr id="24" name="Straight Arrow Connector 23"/>
          <p:cNvCxnSpPr>
            <a:endCxn id="23" idx="0"/>
          </p:cNvCxnSpPr>
          <p:nvPr/>
        </p:nvCxnSpPr>
        <p:spPr>
          <a:xfrm flipH="1">
            <a:off x="4492172" y="3621314"/>
            <a:ext cx="573313" cy="682944"/>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93313" y="2390438"/>
            <a:ext cx="3621316"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Agent Based Learning</a:t>
            </a:r>
          </a:p>
        </p:txBody>
      </p:sp>
      <p:cxnSp>
        <p:nvCxnSpPr>
          <p:cNvPr id="26" name="Straight Arrow Connector 25"/>
          <p:cNvCxnSpPr>
            <a:endCxn id="25" idx="2"/>
          </p:cNvCxnSpPr>
          <p:nvPr/>
        </p:nvCxnSpPr>
        <p:spPr>
          <a:xfrm flipV="1">
            <a:off x="9412514" y="3073702"/>
            <a:ext cx="591457" cy="917728"/>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4429" y="6424952"/>
            <a:ext cx="9949542"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00000"/>
                </a:solidFill>
                <a:effectLst/>
                <a:uLnTx/>
                <a:uFillTx/>
                <a:latin typeface="Segoe UI" panose="020B0502040204020203" pitchFamily="34" charset="0"/>
                <a:hlinkClick r:id="rId4"/>
              </a:rPr>
              <a:t>https://azure.microsoft.com/en-us/documentation/articles/machine-learning-algorithm-choice/</a:t>
            </a:r>
            <a:r>
              <a:rPr kumimoji="0" lang="en-GB" sz="1400" b="0" i="1" u="none" strike="noStrike" kern="0" cap="none" spc="0" normalizeH="0" baseline="0" noProof="0" dirty="0">
                <a:ln>
                  <a:noFill/>
                </a:ln>
                <a:solidFill>
                  <a:srgbClr val="000000"/>
                </a:solidFill>
                <a:effectLst/>
                <a:uLnTx/>
                <a:uFillTx/>
                <a:latin typeface="Segoe UI" panose="020B0502040204020203" pitchFamily="34" charset="0"/>
              </a:rPr>
              <a:t> </a:t>
            </a:r>
            <a:endParaRPr kumimoji="0" lang="en-GB" sz="1400" b="0" i="1"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009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23" grpId="0"/>
      <p:bldP spid="25"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ect">
            <a:avLst/>
          </a:prstGeom>
        </p:spPr>
      </p:pic>
      <p:sp>
        <p:nvSpPr>
          <p:cNvPr id="7" name="Rectangle 6"/>
          <p:cNvSpPr/>
          <p:nvPr/>
        </p:nvSpPr>
        <p:spPr>
          <a:xfrm>
            <a:off x="0" y="6424952"/>
            <a:ext cx="10318376" cy="307777"/>
          </a:xfrm>
          <a:prstGeom prst="rect">
            <a:avLst/>
          </a:prstGeom>
        </p:spPr>
        <p:txBody>
          <a:bodyPr wrap="square">
            <a:spAutoFit/>
          </a:bodyPr>
          <a:lstStyle/>
          <a:p>
            <a:r>
              <a:rPr lang="en-GB" sz="1400" dirty="0">
                <a:solidFill>
                  <a:schemeClr val="bg1"/>
                </a:solidFill>
                <a:hlinkClick r:id="rId5"/>
              </a:rPr>
              <a:t>http://blogs.technet.com/b/machinelearning/archive/2015/11/03/using-azure-ml-to-build-clickthrough-prediction-models.aspx</a:t>
            </a:r>
            <a:r>
              <a:rPr lang="en-GB" sz="1400" dirty="0">
                <a:solidFill>
                  <a:schemeClr val="bg1"/>
                </a:solidFill>
              </a:rPr>
              <a:t> </a:t>
            </a:r>
          </a:p>
        </p:txBody>
      </p:sp>
    </p:spTree>
    <p:extLst>
      <p:ext uri="{BB962C8B-B14F-4D97-AF65-F5344CB8AC3E}">
        <p14:creationId xmlns:p14="http://schemas.microsoft.com/office/powerpoint/2010/main" val="3195132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ect">
            <a:avLst/>
          </a:prstGeom>
        </p:spPr>
      </p:pic>
    </p:spTree>
    <p:extLst>
      <p:ext uri="{BB962C8B-B14F-4D97-AF65-F5344CB8AC3E}">
        <p14:creationId xmlns:p14="http://schemas.microsoft.com/office/powerpoint/2010/main" val="3607603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ect">
            <a:avLst/>
          </a:prstGeom>
        </p:spPr>
      </p:pic>
    </p:spTree>
    <p:extLst>
      <p:ext uri="{BB962C8B-B14F-4D97-AF65-F5344CB8AC3E}">
        <p14:creationId xmlns:p14="http://schemas.microsoft.com/office/powerpoint/2010/main" val="31874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ect">
            <a:avLst/>
          </a:prstGeom>
        </p:spPr>
      </p:pic>
      <p:sp>
        <p:nvSpPr>
          <p:cNvPr id="2" name="Rectangle 1"/>
          <p:cNvSpPr/>
          <p:nvPr/>
        </p:nvSpPr>
        <p:spPr>
          <a:xfrm>
            <a:off x="125506" y="6424952"/>
            <a:ext cx="8104094" cy="307777"/>
          </a:xfrm>
          <a:prstGeom prst="rect">
            <a:avLst/>
          </a:prstGeom>
        </p:spPr>
        <p:txBody>
          <a:bodyPr wrap="square">
            <a:spAutoFit/>
          </a:bodyPr>
          <a:lstStyle/>
          <a:p>
            <a:r>
              <a:rPr lang="en-GB" sz="1400" dirty="0">
                <a:hlinkClick r:id="rId5"/>
              </a:rPr>
              <a:t>https://customers.microsoft.com/Pages/CustomerStory.aspx?recid=19460</a:t>
            </a:r>
            <a:r>
              <a:rPr lang="en-GB" sz="1400" dirty="0"/>
              <a:t> </a:t>
            </a:r>
          </a:p>
        </p:txBody>
      </p:sp>
    </p:spTree>
    <p:extLst>
      <p:ext uri="{BB962C8B-B14F-4D97-AF65-F5344CB8AC3E}">
        <p14:creationId xmlns:p14="http://schemas.microsoft.com/office/powerpoint/2010/main" val="167090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Why Now?</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10" name="Group 9"/>
          <p:cNvGrpSpPr/>
          <p:nvPr/>
        </p:nvGrpSpPr>
        <p:grpSpPr>
          <a:xfrm>
            <a:off x="1889115" y="3149912"/>
            <a:ext cx="8413770" cy="1800000"/>
            <a:chOff x="1848593" y="3141035"/>
            <a:chExt cx="8413770" cy="180000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363" y="3231035"/>
              <a:ext cx="1620000" cy="1620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8593" y="3141035"/>
              <a:ext cx="1800000" cy="180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5478" y="3231035"/>
              <a:ext cx="1620000" cy="1620000"/>
            </a:xfrm>
            <a:prstGeom prst="rect">
              <a:avLst/>
            </a:prstGeom>
          </p:spPr>
        </p:pic>
        <p:sp>
          <p:nvSpPr>
            <p:cNvPr id="9" name="Plus 8"/>
            <p:cNvSpPr/>
            <p:nvPr/>
          </p:nvSpPr>
          <p:spPr>
            <a:xfrm>
              <a:off x="4141368" y="3681035"/>
              <a:ext cx="701335" cy="720000"/>
            </a:xfrm>
            <a:prstGeom prst="mathPlus">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lus 17"/>
            <p:cNvSpPr/>
            <p:nvPr/>
          </p:nvSpPr>
          <p:spPr>
            <a:xfrm>
              <a:off x="7445405" y="3681035"/>
              <a:ext cx="701335" cy="720000"/>
            </a:xfrm>
            <a:prstGeom prst="mathPlus">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2830933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1785257"/>
            <a:ext cx="11935041" cy="4905829"/>
          </a:xfrm>
          <a:prstGeom prst="roundRect">
            <a:avLst>
              <a:gd name="adj" fmla="val 0"/>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Blobs and Tables</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Hadoop (HDInsight)</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Relational DB (Azure SQL DB)</a:t>
            </a: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Data</a:t>
            </a:r>
          </a:p>
        </p:txBody>
      </p:sp>
      <p:grpSp>
        <p:nvGrpSpPr>
          <p:cNvPr id="109" name="Group 108"/>
          <p:cNvGrpSpPr/>
          <p:nvPr/>
        </p:nvGrpSpPr>
        <p:grpSpPr>
          <a:xfrm>
            <a:off x="10568293" y="2991361"/>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3" name="Group 122"/>
          <p:cNvGrpSpPr/>
          <p:nvPr/>
        </p:nvGrpSpPr>
        <p:grpSpPr>
          <a:xfrm>
            <a:off x="9961735" y="4089935"/>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grpSp>
        <p:nvGrpSpPr>
          <p:cNvPr id="140" name="Group 139"/>
          <p:cNvGrpSpPr/>
          <p:nvPr/>
        </p:nvGrpSpPr>
        <p:grpSpPr>
          <a:xfrm>
            <a:off x="10285020" y="5277884"/>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94394" y="5418826"/>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197"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Monetize the API through our marketplace</a:t>
              </a:r>
            </a:p>
          </p:txBody>
        </p:sp>
        <p:pic>
          <p:nvPicPr>
            <p:cNvPr id="164" name="Picture 163"/>
            <p:cNvPicPr>
              <a:picLocks noChangeAspect="1"/>
            </p:cNvPicPr>
            <p:nvPr/>
          </p:nvPicPr>
          <p:blipFill>
            <a:blip r:embed="rId5"/>
            <a:stretch>
              <a:fillRect/>
            </a:stretch>
          </p:blipFill>
          <p:spPr>
            <a:xfrm>
              <a:off x="6922450" y="5380459"/>
              <a:ext cx="1210733" cy="722475"/>
            </a:xfrm>
            <a:prstGeom prst="rect">
              <a:avLst/>
            </a:prstGeom>
          </p:spPr>
        </p:pic>
      </p:grpSp>
      <p:grpSp>
        <p:nvGrpSpPr>
          <p:cNvPr id="166" name="Group 165"/>
          <p:cNvGrpSpPr/>
          <p:nvPr/>
        </p:nvGrpSpPr>
        <p:grpSpPr>
          <a:xfrm>
            <a:off x="7477870" y="2439109"/>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6"/>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70C0"/>
                    </a:solidFill>
                    <a:effectLst/>
                    <a:uLnTx/>
                    <a:uFillTx/>
                    <a:latin typeface="Segoe UI Light"/>
                    <a:ea typeface="Calibri" panose="020F0502020204030204" pitchFamily="34" charset="0"/>
                    <a:cs typeface="+mn-cs"/>
                  </a:rPr>
                  <a:t>API</a:t>
                </a:r>
              </a:p>
            </p:txBody>
          </p:sp>
        </p:grpSp>
      </p:grpSp>
      <p:grpSp>
        <p:nvGrpSpPr>
          <p:cNvPr id="175" name="Group 4"/>
          <p:cNvGrpSpPr>
            <a:grpSpLocks noChangeAspect="1"/>
          </p:cNvGrpSpPr>
          <p:nvPr/>
        </p:nvGrpSpPr>
        <p:grpSpPr bwMode="auto">
          <a:xfrm>
            <a:off x="4129120" y="2688589"/>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020" b="0" i="0" u="none" strike="noStrike" kern="1200" cap="none" spc="0" normalizeH="0" baseline="0" noProof="0" dirty="0">
                <a:ln>
                  <a:noFill/>
                </a:ln>
                <a:solidFill>
                  <a:srgbClr val="FFFFFF"/>
                </a:solidFill>
                <a:effectLst/>
                <a:uLnTx/>
                <a:uFillTx/>
                <a:latin typeface="Calibri" panose="020F0502020204030204"/>
                <a:ea typeface="+mn-ea"/>
                <a:cs typeface="+mn-cs"/>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0640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Machine Learning Process Model</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2" name="Rounded Rectangle 1"/>
          <p:cNvSpPr/>
          <p:nvPr/>
        </p:nvSpPr>
        <p:spPr>
          <a:xfrm>
            <a:off x="372903" y="1780746"/>
            <a:ext cx="1686758" cy="67470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Idea</a:t>
            </a:r>
          </a:p>
        </p:txBody>
      </p:sp>
      <p:sp>
        <p:nvSpPr>
          <p:cNvPr id="23" name="Rounded Rectangle 22"/>
          <p:cNvSpPr/>
          <p:nvPr/>
        </p:nvSpPr>
        <p:spPr>
          <a:xfrm>
            <a:off x="372903" y="2743916"/>
            <a:ext cx="1686758" cy="67470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Data</a:t>
            </a:r>
          </a:p>
        </p:txBody>
      </p:sp>
      <p:sp>
        <p:nvSpPr>
          <p:cNvPr id="26" name="Rounded Rectangle 25"/>
          <p:cNvSpPr/>
          <p:nvPr/>
        </p:nvSpPr>
        <p:spPr>
          <a:xfrm>
            <a:off x="2617079" y="2585316"/>
            <a:ext cx="2598604" cy="99367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Business Knowledge</a:t>
            </a:r>
          </a:p>
        </p:txBody>
      </p:sp>
      <p:sp>
        <p:nvSpPr>
          <p:cNvPr id="27" name="Rounded Rectangle 26"/>
          <p:cNvSpPr/>
          <p:nvPr/>
        </p:nvSpPr>
        <p:spPr>
          <a:xfrm>
            <a:off x="2617079" y="4138717"/>
            <a:ext cx="2598604" cy="99367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Data Preparation</a:t>
            </a:r>
          </a:p>
        </p:txBody>
      </p:sp>
      <p:sp>
        <p:nvSpPr>
          <p:cNvPr id="28" name="Rounded Rectangle 27"/>
          <p:cNvSpPr/>
          <p:nvPr/>
        </p:nvSpPr>
        <p:spPr>
          <a:xfrm>
            <a:off x="2617079" y="5476775"/>
            <a:ext cx="2589726" cy="852499"/>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Modelling</a:t>
            </a:r>
          </a:p>
        </p:txBody>
      </p:sp>
      <p:sp>
        <p:nvSpPr>
          <p:cNvPr id="29" name="Rounded Rectangle 28"/>
          <p:cNvSpPr/>
          <p:nvPr/>
        </p:nvSpPr>
        <p:spPr>
          <a:xfrm>
            <a:off x="5925843" y="5503409"/>
            <a:ext cx="2759907" cy="806961"/>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Evaluation</a:t>
            </a:r>
          </a:p>
        </p:txBody>
      </p:sp>
      <p:sp>
        <p:nvSpPr>
          <p:cNvPr id="30" name="Rounded Rectangle 29"/>
          <p:cNvSpPr/>
          <p:nvPr/>
        </p:nvSpPr>
        <p:spPr>
          <a:xfrm>
            <a:off x="5925843" y="2591520"/>
            <a:ext cx="2759907" cy="99367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Data Understanding</a:t>
            </a:r>
          </a:p>
        </p:txBody>
      </p:sp>
      <p:sp>
        <p:nvSpPr>
          <p:cNvPr id="31" name="Rounded Rectangle 30"/>
          <p:cNvSpPr/>
          <p:nvPr/>
        </p:nvSpPr>
        <p:spPr>
          <a:xfrm>
            <a:off x="9096949" y="5453830"/>
            <a:ext cx="1982932" cy="902078"/>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Publish</a:t>
            </a:r>
          </a:p>
        </p:txBody>
      </p:sp>
      <p:cxnSp>
        <p:nvCxnSpPr>
          <p:cNvPr id="4" name="Straight Arrow Connector 3"/>
          <p:cNvCxnSpPr>
            <a:stCxn id="2" idx="2"/>
            <a:endCxn id="23" idx="0"/>
          </p:cNvCxnSpPr>
          <p:nvPr/>
        </p:nvCxnSpPr>
        <p:spPr>
          <a:xfrm>
            <a:off x="1216282" y="2455449"/>
            <a:ext cx="0" cy="288467"/>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23" idx="3"/>
            <a:endCxn id="26" idx="1"/>
          </p:cNvCxnSpPr>
          <p:nvPr/>
        </p:nvCxnSpPr>
        <p:spPr>
          <a:xfrm>
            <a:off x="2059661" y="3081268"/>
            <a:ext cx="557418" cy="885"/>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215683" y="2940107"/>
            <a:ext cx="710160" cy="6204"/>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5206805" y="3200637"/>
            <a:ext cx="710162" cy="4201"/>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6" idx="2"/>
            <a:endCxn id="27" idx="0"/>
          </p:cNvCxnSpPr>
          <p:nvPr/>
        </p:nvCxnSpPr>
        <p:spPr>
          <a:xfrm>
            <a:off x="3916381" y="3578989"/>
            <a:ext cx="0" cy="559728"/>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cxnSpLocks/>
            <a:stCxn id="27" idx="2"/>
            <a:endCxn id="28" idx="0"/>
          </p:cNvCxnSpPr>
          <p:nvPr/>
        </p:nvCxnSpPr>
        <p:spPr>
          <a:xfrm flipH="1">
            <a:off x="3911942" y="5132390"/>
            <a:ext cx="4439" cy="344385"/>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28" idx="3"/>
            <a:endCxn id="29" idx="1"/>
          </p:cNvCxnSpPr>
          <p:nvPr/>
        </p:nvCxnSpPr>
        <p:spPr>
          <a:xfrm>
            <a:off x="5206805" y="5903025"/>
            <a:ext cx="719038" cy="3865"/>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a:stCxn id="29" idx="3"/>
            <a:endCxn id="31" idx="1"/>
          </p:cNvCxnSpPr>
          <p:nvPr/>
        </p:nvCxnSpPr>
        <p:spPr>
          <a:xfrm flipV="1">
            <a:off x="8685750" y="5904869"/>
            <a:ext cx="411199" cy="2021"/>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p:cNvCxnSpPr>
            <a:cxnSpLocks/>
            <a:stCxn id="31" idx="3"/>
            <a:endCxn id="31" idx="0"/>
          </p:cNvCxnSpPr>
          <p:nvPr/>
        </p:nvCxnSpPr>
        <p:spPr>
          <a:xfrm flipH="1" flipV="1">
            <a:off x="10088415" y="5453830"/>
            <a:ext cx="991466" cy="451039"/>
          </a:xfrm>
          <a:prstGeom prst="bentConnector4">
            <a:avLst>
              <a:gd name="adj1" fmla="val -57978"/>
              <a:gd name="adj2" fmla="val 264843"/>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69383" y="4038643"/>
            <a:ext cx="2029530" cy="584775"/>
          </a:xfrm>
          <a:prstGeom prst="rect">
            <a:avLst/>
          </a:prstGeom>
          <a:noFill/>
        </p:spPr>
        <p:txBody>
          <a:bodyPr wrap="none" rtlCol="0">
            <a:spAutoFit/>
          </a:bodyPr>
          <a:lstStyle/>
          <a:p>
            <a:r>
              <a:rPr lang="en-GB" sz="3200" dirty="0">
                <a:solidFill>
                  <a:srgbClr val="442157"/>
                </a:solidFill>
                <a:latin typeface="Segoe UI" panose="020B0502040204020203" pitchFamily="34" charset="0"/>
                <a:ea typeface="Segoe UI Historic" panose="020B0502040204020203" pitchFamily="34" charset="0"/>
                <a:cs typeface="Segoe UI" panose="020B0502040204020203" pitchFamily="34" charset="0"/>
              </a:rPr>
              <a:t>Retraining</a:t>
            </a:r>
          </a:p>
        </p:txBody>
      </p:sp>
      <p:cxnSp>
        <p:nvCxnSpPr>
          <p:cNvPr id="38" name="Connector: Elbow 37"/>
          <p:cNvCxnSpPr>
            <a:cxnSpLocks/>
            <a:stCxn id="29" idx="0"/>
            <a:endCxn id="27" idx="3"/>
          </p:cNvCxnSpPr>
          <p:nvPr/>
        </p:nvCxnSpPr>
        <p:spPr>
          <a:xfrm rot="16200000" flipV="1">
            <a:off x="5826813" y="4024425"/>
            <a:ext cx="867855" cy="2090114"/>
          </a:xfrm>
          <a:prstGeom prst="bentConnector2">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105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Machine Learning Studio</a:t>
            </a:r>
            <a:br>
              <a:rPr lang="en-GB" sz="8000" dirty="0">
                <a:solidFill>
                  <a:schemeClr val="bg1"/>
                </a:solidFill>
              </a:rPr>
            </a:br>
            <a:r>
              <a:rPr lang="en-GB" sz="3600" dirty="0">
                <a:solidFill>
                  <a:schemeClr val="bg1"/>
                </a:solidFill>
                <a:hlinkClick r:id="rId4"/>
              </a:rPr>
              <a:t>https://studio.azureml.net/</a:t>
            </a:r>
            <a:r>
              <a:rPr lang="en-GB" sz="36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3025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317" name="Rectangle 316"/>
          <p:cNvSpPr/>
          <p:nvPr/>
        </p:nvSpPr>
        <p:spPr bwMode="auto">
          <a:xfrm>
            <a:off x="0" y="0"/>
            <a:ext cx="12192000" cy="438767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83581" y="4374070"/>
            <a:ext cx="11463065" cy="2387600"/>
          </a:xfrm>
        </p:spPr>
        <p:txBody>
          <a:bodyPr anchor="ctr">
            <a:noAutofit/>
          </a:bodyPr>
          <a:lstStyle/>
          <a:p>
            <a:pPr>
              <a:lnSpc>
                <a:spcPct val="100000"/>
              </a:lnSpc>
            </a:pPr>
            <a:r>
              <a:rPr lang="en-GB" sz="8000" dirty="0">
                <a:solidFill>
                  <a:schemeClr val="bg1"/>
                </a:solidFill>
              </a:rPr>
              <a:t>Flight Delay demo</a:t>
            </a:r>
            <a:br>
              <a:rPr lang="en-GB" sz="8000" dirty="0">
                <a:solidFill>
                  <a:schemeClr val="bg1"/>
                </a:solidFill>
              </a:rPr>
            </a:b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3" name="Rectangle 2"/>
          <p:cNvSpPr/>
          <p:nvPr/>
        </p:nvSpPr>
        <p:spPr>
          <a:xfrm>
            <a:off x="282498" y="5997717"/>
            <a:ext cx="9047356" cy="369332"/>
          </a:xfrm>
          <a:prstGeom prst="rect">
            <a:avLst/>
          </a:prstGeom>
        </p:spPr>
        <p:txBody>
          <a:bodyPr wrap="square">
            <a:spAutoFit/>
          </a:bodyPr>
          <a:lstStyle/>
          <a:p>
            <a:r>
              <a:rPr lang="en-GB" dirty="0">
                <a:hlinkClick r:id="rId4"/>
              </a:rPr>
              <a:t>https://gallery.cortanaintelligence.com/Experiment/Flight-Delay-Student-Lab-1</a:t>
            </a:r>
            <a:r>
              <a:rPr lang="en-GB" dirty="0"/>
              <a:t> </a:t>
            </a:r>
          </a:p>
        </p:txBody>
      </p:sp>
      <p:grpSp>
        <p:nvGrpSpPr>
          <p:cNvPr id="213" name="Group 212"/>
          <p:cNvGrpSpPr/>
          <p:nvPr/>
        </p:nvGrpSpPr>
        <p:grpSpPr>
          <a:xfrm>
            <a:off x="408878" y="562688"/>
            <a:ext cx="6108901" cy="3248695"/>
            <a:chOff x="3144076" y="1042988"/>
            <a:chExt cx="6029325" cy="3864769"/>
          </a:xfrm>
        </p:grpSpPr>
        <p:sp>
          <p:nvSpPr>
            <p:cNvPr id="214" name="Rectangle 213"/>
            <p:cNvSpPr/>
            <p:nvPr/>
          </p:nvSpPr>
          <p:spPr>
            <a:xfrm>
              <a:off x="3144076" y="1042988"/>
              <a:ext cx="6029325" cy="3864769"/>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5" name="Group 214"/>
            <p:cNvGrpSpPr>
              <a:grpSpLocks noChangeAspect="1"/>
            </p:cNvGrpSpPr>
            <p:nvPr/>
          </p:nvGrpSpPr>
          <p:grpSpPr bwMode="auto">
            <a:xfrm>
              <a:off x="5087231" y="4204988"/>
              <a:ext cx="973715" cy="550068"/>
              <a:chOff x="3085" y="891"/>
              <a:chExt cx="2172" cy="1227"/>
            </a:xfrm>
          </p:grpSpPr>
          <p:sp>
            <p:nvSpPr>
              <p:cNvPr id="308"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09"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10"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11"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12"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13"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14"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15"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16"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16" name="Group 215"/>
            <p:cNvGrpSpPr>
              <a:grpSpLocks noChangeAspect="1"/>
            </p:cNvGrpSpPr>
            <p:nvPr/>
          </p:nvGrpSpPr>
          <p:grpSpPr bwMode="auto">
            <a:xfrm>
              <a:off x="7254042" y="1958670"/>
              <a:ext cx="996947" cy="563192"/>
              <a:chOff x="3085" y="891"/>
              <a:chExt cx="2172" cy="1227"/>
            </a:xfrm>
          </p:grpSpPr>
          <p:sp>
            <p:nvSpPr>
              <p:cNvPr id="299"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00"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01"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70AD4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02"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03"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04"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05"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06"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07"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cxnSp>
          <p:nvCxnSpPr>
            <p:cNvPr id="217" name="Straight Connector 216"/>
            <p:cNvCxnSpPr/>
            <p:nvPr/>
          </p:nvCxnSpPr>
          <p:spPr>
            <a:xfrm>
              <a:off x="3144076" y="1042988"/>
              <a:ext cx="0" cy="3864769"/>
            </a:xfrm>
            <a:prstGeom prst="line">
              <a:avLst/>
            </a:prstGeom>
            <a:noFill/>
            <a:ln w="76200" cap="flat" cmpd="sng" algn="ctr">
              <a:solidFill>
                <a:srgbClr val="5B9BD5">
                  <a:lumMod val="75000"/>
                </a:srgbClr>
              </a:solidFill>
              <a:prstDash val="solid"/>
              <a:miter lim="800000"/>
            </a:ln>
            <a:effectLst/>
          </p:spPr>
        </p:cxnSp>
        <p:cxnSp>
          <p:nvCxnSpPr>
            <p:cNvPr id="218" name="Straight Connector 217"/>
            <p:cNvCxnSpPr/>
            <p:nvPr/>
          </p:nvCxnSpPr>
          <p:spPr>
            <a:xfrm flipH="1">
              <a:off x="3144076" y="4907757"/>
              <a:ext cx="6029325" cy="0"/>
            </a:xfrm>
            <a:prstGeom prst="line">
              <a:avLst/>
            </a:prstGeom>
            <a:noFill/>
            <a:ln w="76200" cap="flat" cmpd="sng" algn="ctr">
              <a:solidFill>
                <a:srgbClr val="5B9BD5">
                  <a:lumMod val="75000"/>
                </a:srgbClr>
              </a:solidFill>
              <a:prstDash val="solid"/>
              <a:miter lim="800000"/>
            </a:ln>
            <a:effectLst/>
          </p:spPr>
        </p:cxnSp>
        <p:grpSp>
          <p:nvGrpSpPr>
            <p:cNvPr id="219" name="Group 218"/>
            <p:cNvGrpSpPr>
              <a:grpSpLocks noChangeAspect="1"/>
            </p:cNvGrpSpPr>
            <p:nvPr/>
          </p:nvGrpSpPr>
          <p:grpSpPr bwMode="auto">
            <a:xfrm>
              <a:off x="3563410" y="3659016"/>
              <a:ext cx="973715" cy="550068"/>
              <a:chOff x="3085" y="891"/>
              <a:chExt cx="2172" cy="1227"/>
            </a:xfrm>
          </p:grpSpPr>
          <p:sp>
            <p:nvSpPr>
              <p:cNvPr id="290"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91"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92"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93"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94"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95"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96"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97"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98"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20" name="Group 219"/>
            <p:cNvGrpSpPr>
              <a:grpSpLocks noChangeAspect="1"/>
            </p:cNvGrpSpPr>
            <p:nvPr/>
          </p:nvGrpSpPr>
          <p:grpSpPr bwMode="auto">
            <a:xfrm>
              <a:off x="3648362" y="2657784"/>
              <a:ext cx="973715" cy="550068"/>
              <a:chOff x="3085" y="891"/>
              <a:chExt cx="2172" cy="1227"/>
            </a:xfrm>
          </p:grpSpPr>
          <p:sp>
            <p:nvSpPr>
              <p:cNvPr id="281"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82"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83"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84"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85"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86"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87"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88"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89"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21" name="Group 220"/>
            <p:cNvGrpSpPr>
              <a:grpSpLocks noChangeAspect="1"/>
            </p:cNvGrpSpPr>
            <p:nvPr/>
          </p:nvGrpSpPr>
          <p:grpSpPr bwMode="auto">
            <a:xfrm>
              <a:off x="7914542" y="1671604"/>
              <a:ext cx="996947" cy="563192"/>
              <a:chOff x="3085" y="891"/>
              <a:chExt cx="2172" cy="1227"/>
            </a:xfrm>
          </p:grpSpPr>
          <p:sp>
            <p:nvSpPr>
              <p:cNvPr id="272"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73"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74"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70AD4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75"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76"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77"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78"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79"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80"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22" name="Group 221"/>
            <p:cNvGrpSpPr>
              <a:grpSpLocks noChangeAspect="1"/>
            </p:cNvGrpSpPr>
            <p:nvPr/>
          </p:nvGrpSpPr>
          <p:grpSpPr bwMode="auto">
            <a:xfrm>
              <a:off x="7198503" y="2773823"/>
              <a:ext cx="996947" cy="563192"/>
              <a:chOff x="3085" y="891"/>
              <a:chExt cx="2172" cy="1227"/>
            </a:xfrm>
          </p:grpSpPr>
          <p:sp>
            <p:nvSpPr>
              <p:cNvPr id="263"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4"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5"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70AD4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6"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7"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8"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9"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70"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71"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23" name="Group 222"/>
            <p:cNvGrpSpPr>
              <a:grpSpLocks noChangeAspect="1"/>
            </p:cNvGrpSpPr>
            <p:nvPr/>
          </p:nvGrpSpPr>
          <p:grpSpPr bwMode="auto">
            <a:xfrm>
              <a:off x="4584722" y="1436138"/>
              <a:ext cx="996947" cy="563192"/>
              <a:chOff x="3085" y="891"/>
              <a:chExt cx="2172" cy="1227"/>
            </a:xfrm>
          </p:grpSpPr>
          <p:sp>
            <p:nvSpPr>
              <p:cNvPr id="254"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5"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6"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70AD4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7"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8"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9"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0"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1"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2"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24" name="Group 223"/>
            <p:cNvGrpSpPr>
              <a:grpSpLocks noChangeAspect="1"/>
            </p:cNvGrpSpPr>
            <p:nvPr/>
          </p:nvGrpSpPr>
          <p:grpSpPr bwMode="auto">
            <a:xfrm>
              <a:off x="4600374" y="3409535"/>
              <a:ext cx="973715" cy="550068"/>
              <a:chOff x="3085" y="891"/>
              <a:chExt cx="2172" cy="1227"/>
            </a:xfrm>
          </p:grpSpPr>
          <p:sp>
            <p:nvSpPr>
              <p:cNvPr id="245"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46"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47"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48"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49"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0"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1"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2"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3"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25" name="Group 224"/>
            <p:cNvGrpSpPr>
              <a:grpSpLocks noChangeAspect="1"/>
            </p:cNvGrpSpPr>
            <p:nvPr/>
          </p:nvGrpSpPr>
          <p:grpSpPr bwMode="auto">
            <a:xfrm>
              <a:off x="6253566" y="2256331"/>
              <a:ext cx="996947" cy="563192"/>
              <a:chOff x="3085" y="891"/>
              <a:chExt cx="2172" cy="1227"/>
            </a:xfrm>
          </p:grpSpPr>
          <p:sp>
            <p:nvSpPr>
              <p:cNvPr id="236"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37"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38"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70AD4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39"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40"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41"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42"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43"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44"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26" name="Group 225"/>
            <p:cNvGrpSpPr>
              <a:grpSpLocks noChangeAspect="1"/>
            </p:cNvGrpSpPr>
            <p:nvPr/>
          </p:nvGrpSpPr>
          <p:grpSpPr bwMode="auto">
            <a:xfrm>
              <a:off x="7746318" y="3535847"/>
              <a:ext cx="996947" cy="563192"/>
              <a:chOff x="3085" y="891"/>
              <a:chExt cx="2172" cy="1227"/>
            </a:xfrm>
          </p:grpSpPr>
          <p:sp>
            <p:nvSpPr>
              <p:cNvPr id="227" name="AutoShape 3"/>
              <p:cNvSpPr>
                <a:spLocks noChangeAspect="1" noChangeArrowheads="1" noTextEdit="1"/>
              </p:cNvSpPr>
              <p:nvPr/>
            </p:nvSpPr>
            <p:spPr bwMode="auto">
              <a:xfrm>
                <a:off x="3085" y="891"/>
                <a:ext cx="217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28" name="Freeform 5"/>
              <p:cNvSpPr>
                <a:spLocks/>
              </p:cNvSpPr>
              <p:nvPr/>
            </p:nvSpPr>
            <p:spPr bwMode="auto">
              <a:xfrm>
                <a:off x="4050" y="1335"/>
                <a:ext cx="483" cy="792"/>
              </a:xfrm>
              <a:custGeom>
                <a:avLst/>
                <a:gdLst>
                  <a:gd name="T0" fmla="*/ 104 w 483"/>
                  <a:gd name="T1" fmla="*/ 740 h 792"/>
                  <a:gd name="T2" fmla="*/ 285 w 483"/>
                  <a:gd name="T3" fmla="*/ 792 h 792"/>
                  <a:gd name="T4" fmla="*/ 483 w 483"/>
                  <a:gd name="T5" fmla="*/ 157 h 792"/>
                  <a:gd name="T6" fmla="*/ 0 w 483"/>
                  <a:gd name="T7" fmla="*/ 0 h 792"/>
                  <a:gd name="T8" fmla="*/ 104 w 483"/>
                  <a:gd name="T9" fmla="*/ 740 h 792"/>
                </a:gdLst>
                <a:ahLst/>
                <a:cxnLst>
                  <a:cxn ang="0">
                    <a:pos x="T0" y="T1"/>
                  </a:cxn>
                  <a:cxn ang="0">
                    <a:pos x="T2" y="T3"/>
                  </a:cxn>
                  <a:cxn ang="0">
                    <a:pos x="T4" y="T5"/>
                  </a:cxn>
                  <a:cxn ang="0">
                    <a:pos x="T6" y="T7"/>
                  </a:cxn>
                  <a:cxn ang="0">
                    <a:pos x="T8" y="T9"/>
                  </a:cxn>
                </a:cxnLst>
                <a:rect l="0" t="0" r="r" b="b"/>
                <a:pathLst>
                  <a:path w="483" h="792">
                    <a:moveTo>
                      <a:pt x="104" y="740"/>
                    </a:moveTo>
                    <a:lnTo>
                      <a:pt x="285" y="792"/>
                    </a:lnTo>
                    <a:lnTo>
                      <a:pt x="483" y="157"/>
                    </a:lnTo>
                    <a:lnTo>
                      <a:pt x="0" y="0"/>
                    </a:lnTo>
                    <a:lnTo>
                      <a:pt x="104" y="74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29" name="Freeform 6"/>
              <p:cNvSpPr>
                <a:spLocks/>
              </p:cNvSpPr>
              <p:nvPr/>
            </p:nvSpPr>
            <p:spPr bwMode="auto">
              <a:xfrm>
                <a:off x="3076" y="961"/>
                <a:ext cx="2181" cy="905"/>
              </a:xfrm>
              <a:custGeom>
                <a:avLst/>
                <a:gdLst>
                  <a:gd name="T0" fmla="*/ 14 w 253"/>
                  <a:gd name="T1" fmla="*/ 15 h 104"/>
                  <a:gd name="T2" fmla="*/ 17 w 253"/>
                  <a:gd name="T3" fmla="*/ 16 h 104"/>
                  <a:gd name="T4" fmla="*/ 43 w 253"/>
                  <a:gd name="T5" fmla="*/ 4 h 104"/>
                  <a:gd name="T6" fmla="*/ 214 w 253"/>
                  <a:gd name="T7" fmla="*/ 59 h 104"/>
                  <a:gd name="T8" fmla="*/ 236 w 253"/>
                  <a:gd name="T9" fmla="*/ 24 h 104"/>
                  <a:gd name="T10" fmla="*/ 253 w 253"/>
                  <a:gd name="T11" fmla="*/ 29 h 104"/>
                  <a:gd name="T12" fmla="*/ 234 w 253"/>
                  <a:gd name="T13" fmla="*/ 87 h 104"/>
                  <a:gd name="T14" fmla="*/ 209 w 253"/>
                  <a:gd name="T15" fmla="*/ 100 h 104"/>
                  <a:gd name="T16" fmla="*/ 33 w 253"/>
                  <a:gd name="T17" fmla="*/ 43 h 104"/>
                  <a:gd name="T18" fmla="*/ 30 w 253"/>
                  <a:gd name="T19" fmla="*/ 42 h 104"/>
                  <a:gd name="T20" fmla="*/ 11 w 253"/>
                  <a:gd name="T21" fmla="*/ 36 h 104"/>
                  <a:gd name="T22" fmla="*/ 8 w 253"/>
                  <a:gd name="T23" fmla="*/ 35 h 104"/>
                  <a:gd name="T24" fmla="*/ 1 w 253"/>
                  <a:gd name="T25" fmla="*/ 22 h 104"/>
                  <a:gd name="T26" fmla="*/ 14 w 253"/>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4">
                    <a:moveTo>
                      <a:pt x="14" y="15"/>
                    </a:moveTo>
                    <a:cubicBezTo>
                      <a:pt x="17" y="16"/>
                      <a:pt x="17" y="16"/>
                      <a:pt x="17" y="16"/>
                    </a:cubicBezTo>
                    <a:cubicBezTo>
                      <a:pt x="21" y="6"/>
                      <a:pt x="32" y="0"/>
                      <a:pt x="43" y="4"/>
                    </a:cubicBezTo>
                    <a:cubicBezTo>
                      <a:pt x="214" y="59"/>
                      <a:pt x="214" y="59"/>
                      <a:pt x="214" y="59"/>
                    </a:cubicBezTo>
                    <a:cubicBezTo>
                      <a:pt x="236" y="24"/>
                      <a:pt x="236" y="24"/>
                      <a:pt x="236" y="24"/>
                    </a:cubicBezTo>
                    <a:cubicBezTo>
                      <a:pt x="253" y="29"/>
                      <a:pt x="253" y="29"/>
                      <a:pt x="253" y="29"/>
                    </a:cubicBezTo>
                    <a:cubicBezTo>
                      <a:pt x="234" y="87"/>
                      <a:pt x="234" y="87"/>
                      <a:pt x="234" y="87"/>
                    </a:cubicBezTo>
                    <a:cubicBezTo>
                      <a:pt x="231" y="98"/>
                      <a:pt x="220" y="104"/>
                      <a:pt x="209" y="100"/>
                    </a:cubicBezTo>
                    <a:cubicBezTo>
                      <a:pt x="33" y="43"/>
                      <a:pt x="33" y="43"/>
                      <a:pt x="33" y="43"/>
                    </a:cubicBezTo>
                    <a:cubicBezTo>
                      <a:pt x="30" y="42"/>
                      <a:pt x="30" y="42"/>
                      <a:pt x="30" y="42"/>
                    </a:cubicBezTo>
                    <a:cubicBezTo>
                      <a:pt x="11" y="36"/>
                      <a:pt x="11" y="36"/>
                      <a:pt x="11" y="36"/>
                    </a:cubicBezTo>
                    <a:cubicBezTo>
                      <a:pt x="8" y="35"/>
                      <a:pt x="8" y="35"/>
                      <a:pt x="8" y="35"/>
                    </a:cubicBezTo>
                    <a:cubicBezTo>
                      <a:pt x="3" y="33"/>
                      <a:pt x="0" y="28"/>
                      <a:pt x="1" y="22"/>
                    </a:cubicBezTo>
                    <a:cubicBezTo>
                      <a:pt x="3" y="17"/>
                      <a:pt x="9" y="14"/>
                      <a:pt x="14" y="15"/>
                    </a:cubicBezTo>
                    <a:close/>
                  </a:path>
                </a:pathLst>
              </a:custGeom>
              <a:solidFill>
                <a:srgbClr val="70AD4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30" name="Freeform 7"/>
              <p:cNvSpPr>
                <a:spLocks/>
              </p:cNvSpPr>
              <p:nvPr/>
            </p:nvSpPr>
            <p:spPr bwMode="auto">
              <a:xfrm>
                <a:off x="4016" y="900"/>
                <a:ext cx="689" cy="696"/>
              </a:xfrm>
              <a:custGeom>
                <a:avLst/>
                <a:gdLst>
                  <a:gd name="T0" fmla="*/ 508 w 689"/>
                  <a:gd name="T1" fmla="*/ 0 h 696"/>
                  <a:gd name="T2" fmla="*/ 689 w 689"/>
                  <a:gd name="T3" fmla="*/ 61 h 696"/>
                  <a:gd name="T4" fmla="*/ 491 w 689"/>
                  <a:gd name="T5" fmla="*/ 696 h 696"/>
                  <a:gd name="T6" fmla="*/ 0 w 689"/>
                  <a:gd name="T7" fmla="*/ 531 h 696"/>
                  <a:gd name="T8" fmla="*/ 508 w 689"/>
                  <a:gd name="T9" fmla="*/ 0 h 696"/>
                </a:gdLst>
                <a:ahLst/>
                <a:cxnLst>
                  <a:cxn ang="0">
                    <a:pos x="T0" y="T1"/>
                  </a:cxn>
                  <a:cxn ang="0">
                    <a:pos x="T2" y="T3"/>
                  </a:cxn>
                  <a:cxn ang="0">
                    <a:pos x="T4" y="T5"/>
                  </a:cxn>
                  <a:cxn ang="0">
                    <a:pos x="T6" y="T7"/>
                  </a:cxn>
                  <a:cxn ang="0">
                    <a:pos x="T8" y="T9"/>
                  </a:cxn>
                </a:cxnLst>
                <a:rect l="0" t="0" r="r" b="b"/>
                <a:pathLst>
                  <a:path w="689" h="696">
                    <a:moveTo>
                      <a:pt x="508" y="0"/>
                    </a:moveTo>
                    <a:lnTo>
                      <a:pt x="689" y="61"/>
                    </a:lnTo>
                    <a:lnTo>
                      <a:pt x="491" y="696"/>
                    </a:lnTo>
                    <a:lnTo>
                      <a:pt x="0" y="531"/>
                    </a:lnTo>
                    <a:lnTo>
                      <a:pt x="508" y="0"/>
                    </a:lnTo>
                    <a:close/>
                  </a:path>
                </a:pathLst>
              </a:custGeom>
              <a:solidFill>
                <a:srgbClr val="70AD4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31" name="Freeform 8"/>
              <p:cNvSpPr>
                <a:spLocks/>
              </p:cNvSpPr>
              <p:nvPr/>
            </p:nvSpPr>
            <p:spPr bwMode="auto">
              <a:xfrm>
                <a:off x="4585" y="1474"/>
                <a:ext cx="120" cy="131"/>
              </a:xfrm>
              <a:custGeom>
                <a:avLst/>
                <a:gdLst>
                  <a:gd name="T0" fmla="*/ 1 w 14"/>
                  <a:gd name="T1" fmla="*/ 5 h 15"/>
                  <a:gd name="T2" fmla="*/ 5 w 14"/>
                  <a:gd name="T3" fmla="*/ 13 h 15"/>
                  <a:gd name="T4" fmla="*/ 13 w 14"/>
                  <a:gd name="T5" fmla="*/ 9 h 15"/>
                  <a:gd name="T6" fmla="*/ 9 w 14"/>
                  <a:gd name="T7" fmla="*/ 1 h 15"/>
                  <a:gd name="T8" fmla="*/ 1 w 14"/>
                  <a:gd name="T9" fmla="*/ 5 h 15"/>
                </a:gdLst>
                <a:ahLst/>
                <a:cxnLst>
                  <a:cxn ang="0">
                    <a:pos x="T0" y="T1"/>
                  </a:cxn>
                  <a:cxn ang="0">
                    <a:pos x="T2" y="T3"/>
                  </a:cxn>
                  <a:cxn ang="0">
                    <a:pos x="T4" y="T5"/>
                  </a:cxn>
                  <a:cxn ang="0">
                    <a:pos x="T6" y="T7"/>
                  </a:cxn>
                  <a:cxn ang="0">
                    <a:pos x="T8" y="T9"/>
                  </a:cxn>
                </a:cxnLst>
                <a:rect l="0" t="0" r="r" b="b"/>
                <a:pathLst>
                  <a:path w="14" h="15">
                    <a:moveTo>
                      <a:pt x="1" y="5"/>
                    </a:moveTo>
                    <a:cubicBezTo>
                      <a:pt x="0" y="9"/>
                      <a:pt x="2" y="12"/>
                      <a:pt x="5" y="13"/>
                    </a:cubicBezTo>
                    <a:cubicBezTo>
                      <a:pt x="9" y="15"/>
                      <a:pt x="12" y="13"/>
                      <a:pt x="13" y="9"/>
                    </a:cubicBezTo>
                    <a:cubicBezTo>
                      <a:pt x="14" y="6"/>
                      <a:pt x="12"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32" name="Freeform 9"/>
              <p:cNvSpPr>
                <a:spLocks/>
              </p:cNvSpPr>
              <p:nvPr/>
            </p:nvSpPr>
            <p:spPr bwMode="auto">
              <a:xfrm>
                <a:off x="3585" y="1152"/>
                <a:ext cx="120"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8" y="14"/>
                      <a:pt x="12" y="12"/>
                      <a:pt x="13" y="9"/>
                    </a:cubicBezTo>
                    <a:cubicBezTo>
                      <a:pt x="14" y="5"/>
                      <a:pt x="12" y="2"/>
                      <a:pt x="9" y="1"/>
                    </a:cubicBezTo>
                    <a:cubicBezTo>
                      <a:pt x="5"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33" name="Freeform 10"/>
              <p:cNvSpPr>
                <a:spLocks/>
              </p:cNvSpPr>
              <p:nvPr/>
            </p:nvSpPr>
            <p:spPr bwMode="auto">
              <a:xfrm>
                <a:off x="3740" y="1204"/>
                <a:ext cx="129" cy="122"/>
              </a:xfrm>
              <a:custGeom>
                <a:avLst/>
                <a:gdLst>
                  <a:gd name="T0" fmla="*/ 2 w 15"/>
                  <a:gd name="T1" fmla="*/ 5 h 14"/>
                  <a:gd name="T2" fmla="*/ 6 w 15"/>
                  <a:gd name="T3" fmla="*/ 13 h 14"/>
                  <a:gd name="T4" fmla="*/ 14 w 15"/>
                  <a:gd name="T5" fmla="*/ 9 h 14"/>
                  <a:gd name="T6" fmla="*/ 10 w 15"/>
                  <a:gd name="T7" fmla="*/ 1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0" y="8"/>
                      <a:pt x="2" y="12"/>
                      <a:pt x="6" y="13"/>
                    </a:cubicBezTo>
                    <a:cubicBezTo>
                      <a:pt x="9" y="14"/>
                      <a:pt x="13" y="12"/>
                      <a:pt x="14" y="9"/>
                    </a:cubicBezTo>
                    <a:cubicBezTo>
                      <a:pt x="15" y="5"/>
                      <a:pt x="13" y="2"/>
                      <a:pt x="10" y="1"/>
                    </a:cubicBezTo>
                    <a:cubicBezTo>
                      <a:pt x="6" y="0"/>
                      <a:pt x="3" y="1"/>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34" name="Freeform 11"/>
              <p:cNvSpPr>
                <a:spLocks/>
              </p:cNvSpPr>
              <p:nvPr/>
            </p:nvSpPr>
            <p:spPr bwMode="auto">
              <a:xfrm>
                <a:off x="3904" y="1257"/>
                <a:ext cx="129" cy="121"/>
              </a:xfrm>
              <a:custGeom>
                <a:avLst/>
                <a:gdLst>
                  <a:gd name="T0" fmla="*/ 1 w 15"/>
                  <a:gd name="T1" fmla="*/ 5 h 14"/>
                  <a:gd name="T2" fmla="*/ 5 w 15"/>
                  <a:gd name="T3" fmla="*/ 13 h 14"/>
                  <a:gd name="T4" fmla="*/ 13 w 15"/>
                  <a:gd name="T5" fmla="*/ 9 h 14"/>
                  <a:gd name="T6" fmla="*/ 9 w 15"/>
                  <a:gd name="T7" fmla="*/ 1 h 14"/>
                  <a:gd name="T8" fmla="*/ 1 w 15"/>
                  <a:gd name="T9" fmla="*/ 5 h 14"/>
                </a:gdLst>
                <a:ahLst/>
                <a:cxnLst>
                  <a:cxn ang="0">
                    <a:pos x="T0" y="T1"/>
                  </a:cxn>
                  <a:cxn ang="0">
                    <a:pos x="T2" y="T3"/>
                  </a:cxn>
                  <a:cxn ang="0">
                    <a:pos x="T4" y="T5"/>
                  </a:cxn>
                  <a:cxn ang="0">
                    <a:pos x="T6" y="T7"/>
                  </a:cxn>
                  <a:cxn ang="0">
                    <a:pos x="T8" y="T9"/>
                  </a:cxn>
                </a:cxnLst>
                <a:rect l="0" t="0" r="r" b="b"/>
                <a:pathLst>
                  <a:path w="15" h="14">
                    <a:moveTo>
                      <a:pt x="1" y="5"/>
                    </a:moveTo>
                    <a:cubicBezTo>
                      <a:pt x="0" y="8"/>
                      <a:pt x="2" y="12"/>
                      <a:pt x="5" y="13"/>
                    </a:cubicBezTo>
                    <a:cubicBezTo>
                      <a:pt x="9" y="14"/>
                      <a:pt x="12" y="12"/>
                      <a:pt x="13" y="9"/>
                    </a:cubicBezTo>
                    <a:cubicBezTo>
                      <a:pt x="15" y="5"/>
                      <a:pt x="13" y="2"/>
                      <a:pt x="9" y="1"/>
                    </a:cubicBezTo>
                    <a:cubicBezTo>
                      <a:pt x="6" y="0"/>
                      <a:pt x="2"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35" name="Freeform 12"/>
              <p:cNvSpPr>
                <a:spLocks/>
              </p:cNvSpPr>
              <p:nvPr/>
            </p:nvSpPr>
            <p:spPr bwMode="auto">
              <a:xfrm>
                <a:off x="3421" y="1100"/>
                <a:ext cx="121" cy="122"/>
              </a:xfrm>
              <a:custGeom>
                <a:avLst/>
                <a:gdLst>
                  <a:gd name="T0" fmla="*/ 1 w 14"/>
                  <a:gd name="T1" fmla="*/ 5 h 14"/>
                  <a:gd name="T2" fmla="*/ 5 w 14"/>
                  <a:gd name="T3" fmla="*/ 13 h 14"/>
                  <a:gd name="T4" fmla="*/ 13 w 14"/>
                  <a:gd name="T5" fmla="*/ 9 h 14"/>
                  <a:gd name="T6" fmla="*/ 9 w 14"/>
                  <a:gd name="T7" fmla="*/ 1 h 14"/>
                  <a:gd name="T8" fmla="*/ 1 w 14"/>
                  <a:gd name="T9" fmla="*/ 5 h 14"/>
                </a:gdLst>
                <a:ahLst/>
                <a:cxnLst>
                  <a:cxn ang="0">
                    <a:pos x="T0" y="T1"/>
                  </a:cxn>
                  <a:cxn ang="0">
                    <a:pos x="T2" y="T3"/>
                  </a:cxn>
                  <a:cxn ang="0">
                    <a:pos x="T4" y="T5"/>
                  </a:cxn>
                  <a:cxn ang="0">
                    <a:pos x="T6" y="T7"/>
                  </a:cxn>
                  <a:cxn ang="0">
                    <a:pos x="T8" y="T9"/>
                  </a:cxn>
                </a:cxnLst>
                <a:rect l="0" t="0" r="r" b="b"/>
                <a:pathLst>
                  <a:path w="14" h="14">
                    <a:moveTo>
                      <a:pt x="1" y="5"/>
                    </a:moveTo>
                    <a:cubicBezTo>
                      <a:pt x="0" y="8"/>
                      <a:pt x="2" y="12"/>
                      <a:pt x="5" y="13"/>
                    </a:cubicBezTo>
                    <a:cubicBezTo>
                      <a:pt x="9" y="14"/>
                      <a:pt x="12" y="12"/>
                      <a:pt x="13" y="9"/>
                    </a:cubicBezTo>
                    <a:cubicBezTo>
                      <a:pt x="14" y="5"/>
                      <a:pt x="12" y="2"/>
                      <a:pt x="9" y="1"/>
                    </a:cubicBezTo>
                    <a:cubicBezTo>
                      <a:pt x="6" y="0"/>
                      <a:pt x="2" y="1"/>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grpSp>
      </p:grpSp>
    </p:spTree>
    <p:extLst>
      <p:ext uri="{BB962C8B-B14F-4D97-AF65-F5344CB8AC3E}">
        <p14:creationId xmlns:p14="http://schemas.microsoft.com/office/powerpoint/2010/main" val="2844423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567" y="98049"/>
            <a:ext cx="11655840" cy="899665"/>
          </a:xfrm>
        </p:spPr>
        <p:txBody>
          <a:bodyPr/>
          <a:lstStyle/>
          <a:p>
            <a:r>
              <a:rPr lang="en-US" dirty="0"/>
              <a:t>Transform data into intelligent action</a:t>
            </a:r>
          </a:p>
        </p:txBody>
      </p:sp>
      <p:sp>
        <p:nvSpPr>
          <p:cNvPr id="134" name="Rectangle 133"/>
          <p:cNvSpPr/>
          <p:nvPr/>
        </p:nvSpPr>
        <p:spPr bwMode="auto">
          <a:xfrm>
            <a:off x="7848562" y="1189495"/>
            <a:ext cx="1627735"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7848562" y="4184315"/>
            <a:ext cx="1627735"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626937"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7479"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108021"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5" name="Rectangle 134"/>
          <p:cNvSpPr/>
          <p:nvPr/>
        </p:nvSpPr>
        <p:spPr>
          <a:xfrm>
            <a:off x="8477444" y="3531596"/>
            <a:ext cx="1188805"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Cortana</a:t>
            </a:r>
          </a:p>
        </p:txBody>
      </p:sp>
      <p:grpSp>
        <p:nvGrpSpPr>
          <p:cNvPr id="136" name="Group 135"/>
          <p:cNvGrpSpPr/>
          <p:nvPr/>
        </p:nvGrpSpPr>
        <p:grpSpPr>
          <a:xfrm>
            <a:off x="8106453" y="3504496"/>
            <a:ext cx="295835" cy="295835"/>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141" name="Rectangle 140"/>
          <p:cNvSpPr/>
          <p:nvPr/>
        </p:nvSpPr>
        <p:spPr>
          <a:xfrm>
            <a:off x="3145112" y="3531596"/>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mn-cs"/>
            </a:endParaRPr>
          </a:p>
        </p:txBody>
      </p:sp>
      <p:sp>
        <p:nvSpPr>
          <p:cNvPr id="143" name="Rectangle 142"/>
          <p:cNvSpPr/>
          <p:nvPr/>
        </p:nvSpPr>
        <p:spPr>
          <a:xfrm>
            <a:off x="6697340" y="3373000"/>
            <a:ext cx="1188805" cy="60016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HDInsight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(Hadoop and Spark)</a:t>
            </a:r>
          </a:p>
        </p:txBody>
      </p:sp>
      <p:sp>
        <p:nvSpPr>
          <p:cNvPr id="140" name="Rectangle 139"/>
          <p:cNvSpPr/>
          <p:nvPr/>
        </p:nvSpPr>
        <p:spPr>
          <a:xfrm>
            <a:off x="6697342" y="4308624"/>
            <a:ext cx="849799"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Stream Analytics</a:t>
            </a:r>
          </a:p>
        </p:txBody>
      </p:sp>
      <p:sp>
        <p:nvSpPr>
          <p:cNvPr id="189" name="Rectangle 188"/>
          <p:cNvSpPr/>
          <p:nvPr/>
        </p:nvSpPr>
        <p:spPr>
          <a:xfrm>
            <a:off x="2126699" y="5729403"/>
            <a:ext cx="874688" cy="300880"/>
          </a:xfrm>
          <a:prstGeom prst="rect">
            <a:avLst/>
          </a:prstGeom>
        </p:spPr>
        <p:txBody>
          <a:bodyPr wrap="none" lIns="0" tIns="0" rIns="0" bIns="0" anchor="ctr">
            <a:noAutofit/>
          </a:bodyPr>
          <a:lstStyle/>
          <a:p>
            <a:pPr marL="0" marR="0" lvl="0" indent="0" algn="l" defTabSz="914377"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lumMod val="75000"/>
                  </a:srgbClr>
                </a:solidFill>
                <a:effectLst/>
                <a:uLnTx/>
                <a:uFillTx/>
                <a:latin typeface="Segoe UI Light"/>
                <a:ea typeface="+mn-ea"/>
                <a:cs typeface="+mn-cs"/>
              </a:rPr>
              <a:t>Data</a:t>
            </a:r>
          </a:p>
        </p:txBody>
      </p:sp>
      <p:sp>
        <p:nvSpPr>
          <p:cNvPr id="190" name="Rectangle 189"/>
          <p:cNvSpPr/>
          <p:nvPr/>
        </p:nvSpPr>
        <p:spPr>
          <a:xfrm>
            <a:off x="5332741" y="5695176"/>
            <a:ext cx="1455527" cy="369332"/>
          </a:xfrm>
          <a:prstGeom prst="rect">
            <a:avLst/>
          </a:prstGeom>
        </p:spPr>
        <p:txBody>
          <a:bodyPr wrap="none" lIns="0" tIns="0" rIns="0" bIns="0" anchor="ctr">
            <a:sp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505050">
                    <a:lumMod val="75000"/>
                  </a:srgbClr>
                </a:solidFill>
                <a:effectLst/>
                <a:uLnTx/>
                <a:uFillTx/>
                <a:latin typeface="Segoe UI Light"/>
                <a:ea typeface="+mn-ea"/>
                <a:cs typeface="+mn-cs"/>
              </a:rPr>
              <a:t>Intelligence</a:t>
            </a:r>
            <a:endParaRPr kumimoji="0" lang="en-US" sz="1800" b="1" i="0" u="none" strike="noStrike" kern="0" cap="none" spc="-31" normalizeH="0" baseline="0" noProof="0" dirty="0">
              <a:ln>
                <a:noFill/>
              </a:ln>
              <a:solidFill>
                <a:srgbClr val="505050">
                  <a:lumMod val="75000"/>
                </a:srgbClr>
              </a:solidFill>
              <a:effectLst/>
              <a:uLnTx/>
              <a:uFillTx/>
              <a:latin typeface="Segoe UI Semilight" panose="020B0402040204020203" pitchFamily="34" charset="0"/>
              <a:ea typeface="+mn-ea"/>
              <a:cs typeface="Segoe UI Semilight" panose="020B0402040204020203" pitchFamily="34" charset="0"/>
            </a:endParaRPr>
          </a:p>
        </p:txBody>
      </p:sp>
      <p:cxnSp>
        <p:nvCxnSpPr>
          <p:cNvPr id="192" name="Straight Connector 191"/>
          <p:cNvCxnSpPr/>
          <p:nvPr/>
        </p:nvCxnSpPr>
        <p:spPr>
          <a:xfrm>
            <a:off x="3437991" y="5880415"/>
            <a:ext cx="1271087"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3" y="5796091"/>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9" y="5880415"/>
            <a:ext cx="1271087"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60" y="5796091"/>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3" y="5726231"/>
            <a:ext cx="1405919" cy="307223"/>
          </a:xfrm>
          <a:prstGeom prst="rect">
            <a:avLst/>
          </a:prstGeom>
        </p:spPr>
        <p:txBody>
          <a:bodyPr wrap="none" lIns="0" tIns="0" rIns="0" bIns="0" anchor="ctr">
            <a:noAutofit/>
          </a:bodyPr>
          <a:lstStyle/>
          <a:p>
            <a:pPr marL="0" marR="0" lvl="0" indent="0" algn="l" defTabSz="914377"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ea typeface="+mn-ea"/>
                <a:cs typeface="+mn-cs"/>
              </a:rPr>
              <a:t>Action</a:t>
            </a:r>
          </a:p>
        </p:txBody>
      </p:sp>
      <p:sp>
        <p:nvSpPr>
          <p:cNvPr id="203" name="Freeform 202"/>
          <p:cNvSpPr/>
          <p:nvPr/>
        </p:nvSpPr>
        <p:spPr bwMode="auto">
          <a:xfrm>
            <a:off x="2427956" y="1198063"/>
            <a:ext cx="116043"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205"/>
          <p:cNvSpPr/>
          <p:nvPr/>
        </p:nvSpPr>
        <p:spPr bwMode="auto">
          <a:xfrm flipH="1">
            <a:off x="9562528" y="1198063"/>
            <a:ext cx="116043"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30" y="1490924"/>
            <a:ext cx="1021276"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209" name="TextBox 208"/>
          <p:cNvSpPr txBox="1"/>
          <p:nvPr/>
        </p:nvSpPr>
        <p:spPr>
          <a:xfrm>
            <a:off x="10557259" y="4592622"/>
            <a:ext cx="813484" cy="332399"/>
          </a:xfrm>
          <a:prstGeom prst="rect">
            <a:avLst/>
          </a:prstGeom>
          <a:noFill/>
        </p:spPr>
        <p:txBody>
          <a:bodyPr wrap="square" lIns="0" tIns="0" rIns="0" bIns="0"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210" name="Group 209"/>
          <p:cNvGrpSpPr/>
          <p:nvPr/>
        </p:nvGrpSpPr>
        <p:grpSpPr>
          <a:xfrm>
            <a:off x="9932985" y="1526657"/>
            <a:ext cx="353425" cy="361027"/>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15" name="Group 214"/>
          <p:cNvGrpSpPr/>
          <p:nvPr/>
        </p:nvGrpSpPr>
        <p:grpSpPr>
          <a:xfrm>
            <a:off x="9979993" y="4522453"/>
            <a:ext cx="361411" cy="451763"/>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 name="Group 9"/>
          <p:cNvGrpSpPr/>
          <p:nvPr/>
        </p:nvGrpSpPr>
        <p:grpSpPr>
          <a:xfrm>
            <a:off x="9828595" y="2674556"/>
            <a:ext cx="1760336" cy="1445432"/>
            <a:chOff x="9910801" y="2434267"/>
            <a:chExt cx="1878892" cy="1542780"/>
          </a:xfrm>
          <a:solidFill>
            <a:schemeClr val="accent2"/>
          </a:solidFill>
        </p:grpSpPr>
        <p:sp>
          <p:nvSpPr>
            <p:cNvPr id="218" name="TextBox 217"/>
            <p:cNvSpPr txBox="1"/>
            <p:nvPr/>
          </p:nvSpPr>
          <p:spPr>
            <a:xfrm>
              <a:off x="9910801" y="3234749"/>
              <a:ext cx="1090057" cy="492669"/>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TextBox 223"/>
              <p:cNvSpPr txBox="1"/>
              <p:nvPr/>
            </p:nvSpPr>
            <p:spPr>
              <a:xfrm>
                <a:off x="11212739" y="3022354"/>
                <a:ext cx="473389" cy="172602"/>
              </a:xfrm>
              <a:prstGeom prst="rect">
                <a:avLst/>
              </a:prstGeom>
              <a:noFill/>
            </p:spPr>
            <p:txBody>
              <a:bodyPr wrap="square" lIns="0" tIns="0" rIns="0" bIns="0" rtlCol="0">
                <a:spAutoFit/>
              </a:bodyPr>
              <a:lstStyle/>
              <a:p>
                <a:pPr marL="0" marR="0" lvl="0" indent="0" algn="l" defTabSz="932361" rtl="0" eaLnBrk="1" fontAlgn="auto" latinLnBrk="0" hangingPunct="1">
                  <a:lnSpc>
                    <a:spcPct val="100000"/>
                  </a:lnSpc>
                  <a:spcBef>
                    <a:spcPct val="0"/>
                  </a:spcBef>
                  <a:spcAft>
                    <a:spcPts val="600"/>
                  </a:spcAft>
                  <a:buClrTx/>
                  <a:buSzTx/>
                  <a:buFontTx/>
                  <a:buNone/>
                  <a:tabLst/>
                  <a:defRPr/>
                </a:pPr>
                <a:r>
                  <a:rPr kumimoji="0" lang="en-US" sz="1051" b="0" i="0" u="none" strike="noStrike" kern="0" cap="none" spc="0" normalizeH="0" baseline="0" noProof="0" dirty="0">
                    <a:ln>
                      <a:noFill/>
                    </a:ln>
                    <a:solidFill>
                      <a:srgbClr val="D83B01"/>
                    </a:solidFill>
                    <a:effectLst/>
                    <a:uLnTx/>
                    <a:uFillTx/>
                    <a:latin typeface="Segoe UI"/>
                    <a:ea typeface="+mn-ea"/>
                    <a:cs typeface="Segoe UI Semilight" panose="020B0402040204020203" pitchFamily="34" charset="0"/>
                  </a:rPr>
                  <a:t>Web</a:t>
                </a:r>
              </a:p>
            </p:txBody>
          </p:sp>
          <p:sp>
            <p:nvSpPr>
              <p:cNvPr id="225" name="TextBox 224"/>
              <p:cNvSpPr txBox="1"/>
              <p:nvPr/>
            </p:nvSpPr>
            <p:spPr>
              <a:xfrm>
                <a:off x="11212739" y="3571985"/>
                <a:ext cx="473389" cy="172602"/>
              </a:xfrm>
              <a:prstGeom prst="rect">
                <a:avLst/>
              </a:prstGeom>
              <a:noFill/>
            </p:spPr>
            <p:txBody>
              <a:bodyPr wrap="square" lIns="0" tIns="0" rIns="0" bIns="0" rtlCol="0">
                <a:spAutoFit/>
              </a:bodyPr>
              <a:lstStyle/>
              <a:p>
                <a:pPr marL="0" marR="0" lvl="0" indent="0" algn="l" defTabSz="932361" rtl="0" eaLnBrk="1" fontAlgn="auto" latinLnBrk="0" hangingPunct="1">
                  <a:lnSpc>
                    <a:spcPct val="100000"/>
                  </a:lnSpc>
                  <a:spcBef>
                    <a:spcPct val="0"/>
                  </a:spcBef>
                  <a:spcAft>
                    <a:spcPts val="600"/>
                  </a:spcAft>
                  <a:buClrTx/>
                  <a:buSzTx/>
                  <a:buFontTx/>
                  <a:buNone/>
                  <a:tabLst/>
                  <a:defRPr/>
                </a:pPr>
                <a:r>
                  <a:rPr kumimoji="0" lang="en-US" sz="1051" b="0" i="0" u="none" strike="noStrike" kern="0" cap="none" spc="0" normalizeH="0" baseline="0" noProof="0" dirty="0">
                    <a:ln>
                      <a:noFill/>
                    </a:ln>
                    <a:solidFill>
                      <a:srgbClr val="D83B01"/>
                    </a:solidFill>
                    <a:effectLst/>
                    <a:uLnTx/>
                    <a:uFillTx/>
                    <a:latin typeface="Segoe UI"/>
                    <a:ea typeface="+mn-ea"/>
                    <a:cs typeface="Segoe UI Semilight" panose="020B0402040204020203" pitchFamily="34" charset="0"/>
                  </a:rPr>
                  <a:t>Mobile</a:t>
                </a:r>
              </a:p>
            </p:txBody>
          </p:sp>
          <p:sp>
            <p:nvSpPr>
              <p:cNvPr id="226" name="TextBox 225"/>
              <p:cNvSpPr txBox="1"/>
              <p:nvPr/>
            </p:nvSpPr>
            <p:spPr>
              <a:xfrm>
                <a:off x="11212739" y="4160204"/>
                <a:ext cx="473389" cy="172602"/>
              </a:xfrm>
              <a:prstGeom prst="rect">
                <a:avLst/>
              </a:prstGeom>
              <a:noFill/>
            </p:spPr>
            <p:txBody>
              <a:bodyPr wrap="square" lIns="0" tIns="0" rIns="0" bIns="0" rtlCol="0">
                <a:spAutoFit/>
              </a:bodyPr>
              <a:lstStyle/>
              <a:p>
                <a:pPr marL="0" marR="0" lvl="0" indent="0" algn="l" defTabSz="932361" rtl="0" eaLnBrk="1" fontAlgn="auto" latinLnBrk="0" hangingPunct="1">
                  <a:lnSpc>
                    <a:spcPct val="100000"/>
                  </a:lnSpc>
                  <a:spcBef>
                    <a:spcPct val="0"/>
                  </a:spcBef>
                  <a:spcAft>
                    <a:spcPts val="600"/>
                  </a:spcAft>
                  <a:buClrTx/>
                  <a:buSzTx/>
                  <a:buFontTx/>
                  <a:buNone/>
                  <a:tabLst/>
                  <a:defRPr/>
                </a:pPr>
                <a:r>
                  <a:rPr kumimoji="0" lang="en-US" sz="1051" b="0" i="0" u="none" strike="noStrike" kern="0" cap="none" spc="0" normalizeH="0" baseline="0" noProof="0" dirty="0">
                    <a:ln>
                      <a:noFill/>
                    </a:ln>
                    <a:solidFill>
                      <a:srgbClr val="D83B01"/>
                    </a:solidFill>
                    <a:effectLst/>
                    <a:uLnTx/>
                    <a:uFillTx/>
                    <a:latin typeface="Segoe UI"/>
                    <a:ea typeface="+mn-ea"/>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D83B01"/>
                  </a:solidFill>
                  <a:effectLst/>
                  <a:uLnTx/>
                  <a:uFillTx/>
                  <a:latin typeface="Segoe UI"/>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477444" y="2675745"/>
            <a:ext cx="1188805" cy="430887"/>
          </a:xfrm>
          <a:prstGeom prst="rect">
            <a:avLst/>
          </a:prstGeom>
        </p:spPr>
        <p:txBody>
          <a:bodyPr wrap="square"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Framework</a:t>
            </a:r>
          </a:p>
        </p:txBody>
      </p:sp>
      <p:sp>
        <p:nvSpPr>
          <p:cNvPr id="145" name="Rectangle 144"/>
          <p:cNvSpPr/>
          <p:nvPr/>
        </p:nvSpPr>
        <p:spPr>
          <a:xfrm>
            <a:off x="4847394" y="2689338"/>
            <a:ext cx="119081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sp>
        <p:nvSpPr>
          <p:cNvPr id="144" name="Rectangle 143"/>
          <p:cNvSpPr/>
          <p:nvPr/>
        </p:nvSpPr>
        <p:spPr>
          <a:xfrm>
            <a:off x="3176426" y="2675786"/>
            <a:ext cx="977129"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Catalog</a:t>
            </a:r>
          </a:p>
        </p:txBody>
      </p:sp>
      <p:grpSp>
        <p:nvGrpSpPr>
          <p:cNvPr id="231" name="Group 230"/>
          <p:cNvGrpSpPr/>
          <p:nvPr/>
        </p:nvGrpSpPr>
        <p:grpSpPr>
          <a:xfrm>
            <a:off x="2850074" y="2748754"/>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0" name="Rectangle 149"/>
          <p:cNvSpPr/>
          <p:nvPr/>
        </p:nvSpPr>
        <p:spPr>
          <a:xfrm>
            <a:off x="6697340" y="2689338"/>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Analytics</a:t>
            </a:r>
          </a:p>
        </p:txBody>
      </p:sp>
      <p:grpSp>
        <p:nvGrpSpPr>
          <p:cNvPr id="235" name="Group 234"/>
          <p:cNvGrpSpPr/>
          <p:nvPr/>
        </p:nvGrpSpPr>
        <p:grpSpPr>
          <a:xfrm>
            <a:off x="6349903" y="2767146"/>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6" name="Rectangle 145"/>
          <p:cNvSpPr/>
          <p:nvPr/>
        </p:nvSpPr>
        <p:spPr>
          <a:xfrm>
            <a:off x="3163900" y="1874179"/>
            <a:ext cx="92094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mn-cs"/>
            </a:endParaRPr>
          </a:p>
        </p:txBody>
      </p:sp>
      <p:sp>
        <p:nvSpPr>
          <p:cNvPr id="149" name="Rectangle 148"/>
          <p:cNvSpPr/>
          <p:nvPr/>
        </p:nvSpPr>
        <p:spPr>
          <a:xfrm>
            <a:off x="6697340" y="1926406"/>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Machine Learning</a:t>
            </a:r>
          </a:p>
        </p:txBody>
      </p:sp>
      <p:sp>
        <p:nvSpPr>
          <p:cNvPr id="147" name="Rectangle 146"/>
          <p:cNvSpPr/>
          <p:nvPr/>
        </p:nvSpPr>
        <p:spPr>
          <a:xfrm>
            <a:off x="4834449" y="1899232"/>
            <a:ext cx="98305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545383"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Rectangle 150"/>
          <p:cNvSpPr/>
          <p:nvPr/>
        </p:nvSpPr>
        <p:spPr>
          <a:xfrm>
            <a:off x="8477444" y="1926406"/>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Cognitive Services</a:t>
            </a:r>
          </a:p>
        </p:txBody>
      </p:sp>
      <p:grpSp>
        <p:nvGrpSpPr>
          <p:cNvPr id="13" name="Group 12"/>
          <p:cNvGrpSpPr/>
          <p:nvPr/>
        </p:nvGrpSpPr>
        <p:grpSpPr>
          <a:xfrm>
            <a:off x="8054139" y="1999863"/>
            <a:ext cx="400460" cy="256783"/>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3" name="Rectangle 262"/>
          <p:cNvSpPr/>
          <p:nvPr/>
        </p:nvSpPr>
        <p:spPr>
          <a:xfrm>
            <a:off x="8300624"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7965434"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56" name="Freeform 155"/>
          <p:cNvSpPr/>
          <p:nvPr/>
        </p:nvSpPr>
        <p:spPr bwMode="auto">
          <a:xfrm>
            <a:off x="8079469" y="2768398"/>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9" name="Group 258"/>
          <p:cNvGrpSpPr/>
          <p:nvPr/>
        </p:nvGrpSpPr>
        <p:grpSpPr>
          <a:xfrm>
            <a:off x="6290201" y="4310797"/>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71" name="Freeform 270"/>
          <p:cNvSpPr>
            <a:spLocks/>
          </p:cNvSpPr>
          <p:nvPr/>
        </p:nvSpPr>
        <p:spPr bwMode="auto">
          <a:xfrm>
            <a:off x="6291434" y="3524369"/>
            <a:ext cx="343263"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1" name="Freeform 300"/>
          <p:cNvSpPr/>
          <p:nvPr/>
        </p:nvSpPr>
        <p:spPr bwMode="auto">
          <a:xfrm>
            <a:off x="2846321" y="1948305"/>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2" name="Freeform 301"/>
          <p:cNvSpPr/>
          <p:nvPr/>
        </p:nvSpPr>
        <p:spPr bwMode="auto">
          <a:xfrm>
            <a:off x="2865360"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3" name="Freeform 302"/>
          <p:cNvSpPr/>
          <p:nvPr/>
        </p:nvSpPr>
        <p:spPr bwMode="auto">
          <a:xfrm flipH="1">
            <a:off x="6331954" y="1999703"/>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4545990"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7" name="TextBox 176"/>
          <p:cNvSpPr txBox="1"/>
          <p:nvPr/>
        </p:nvSpPr>
        <p:spPr>
          <a:xfrm>
            <a:off x="1647495" y="1704125"/>
            <a:ext cx="485720" cy="316753"/>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Data Sources</a:t>
            </a:r>
          </a:p>
        </p:txBody>
      </p:sp>
      <p:sp>
        <p:nvSpPr>
          <p:cNvPr id="179" name="TextBox 178"/>
          <p:cNvSpPr txBox="1"/>
          <p:nvPr/>
        </p:nvSpPr>
        <p:spPr>
          <a:xfrm>
            <a:off x="1647495" y="2988418"/>
            <a:ext cx="485720" cy="158377"/>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Apps</a:t>
            </a:r>
          </a:p>
        </p:txBody>
      </p:sp>
      <p:sp>
        <p:nvSpPr>
          <p:cNvPr id="181" name="TextBox 180"/>
          <p:cNvSpPr txBox="1"/>
          <p:nvPr/>
        </p:nvSpPr>
        <p:spPr>
          <a:xfrm>
            <a:off x="1647495" y="4206576"/>
            <a:ext cx="675851" cy="475130"/>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Sensors </a:t>
            </a:r>
            <a:b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br>
            <a: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and devices</a:t>
            </a:r>
          </a:p>
        </p:txBody>
      </p:sp>
      <p:cxnSp>
        <p:nvCxnSpPr>
          <p:cNvPr id="202" name="Straight Connector 201"/>
          <p:cNvCxnSpPr/>
          <p:nvPr/>
        </p:nvCxnSpPr>
        <p:spPr>
          <a:xfrm>
            <a:off x="2144590" y="3050128"/>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807152" y="2710524"/>
            <a:ext cx="713008" cy="834267"/>
          </a:xfrm>
          <a:prstGeom prst="rect">
            <a:avLst/>
          </a:prstGeom>
        </p:spPr>
      </p:pic>
      <p:pic>
        <p:nvPicPr>
          <p:cNvPr id="290" name="Picture 289"/>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883779" y="4039477"/>
            <a:ext cx="691695" cy="809329"/>
          </a:xfrm>
          <a:prstGeom prst="rect">
            <a:avLst/>
          </a:prstGeom>
        </p:spPr>
      </p:pic>
      <p:pic>
        <p:nvPicPr>
          <p:cNvPr id="291" name="Picture 290"/>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883913" y="1472590"/>
            <a:ext cx="629979" cy="737119"/>
          </a:xfrm>
          <a:prstGeom prst="rect">
            <a:avLst/>
          </a:prstGeom>
        </p:spPr>
      </p:pic>
    </p:spTree>
    <p:extLst>
      <p:ext uri="{BB962C8B-B14F-4D97-AF65-F5344CB8AC3E}">
        <p14:creationId xmlns:p14="http://schemas.microsoft.com/office/powerpoint/2010/main" val="93787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81789" y="0"/>
            <a:ext cx="10643772" cy="6878032"/>
          </a:xfrm>
          <a:prstGeom prst="rect">
            <a:avLst/>
          </a:prstGeom>
        </p:spPr>
      </p:pic>
    </p:spTree>
    <p:extLst>
      <p:ext uri="{BB962C8B-B14F-4D97-AF65-F5344CB8AC3E}">
        <p14:creationId xmlns:p14="http://schemas.microsoft.com/office/powerpoint/2010/main" val="12218169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a:solidFill>
                  <a:schemeClr val="bg1"/>
                </a:solidFill>
              </a:rPr>
              <a:t>Machine Learning Gallery</a:t>
            </a:r>
            <a:br>
              <a:rPr lang="en-GB" sz="8000" dirty="0">
                <a:solidFill>
                  <a:schemeClr val="bg1"/>
                </a:solidFill>
              </a:rPr>
            </a:br>
            <a:r>
              <a:rPr lang="en-US" sz="3200" dirty="0">
                <a:solidFill>
                  <a:schemeClr val="bg1"/>
                </a:solidFill>
                <a:latin typeface="Segoe UI Light" panose="020B0502040204020203" pitchFamily="34" charset="0"/>
                <a:cs typeface="Segoe UI Light" panose="020B0502040204020203" pitchFamily="34" charset="0"/>
                <a:hlinkClick r:id="rId4"/>
              </a:rPr>
              <a:t>http://gallery.cortanaintelligence.com</a:t>
            </a:r>
            <a:r>
              <a:rPr lang="en-US" sz="3200" dirty="0">
                <a:solidFill>
                  <a:schemeClr val="bg1"/>
                </a:solidFill>
                <a:latin typeface="Segoe UI Light" panose="020B0502040204020203" pitchFamily="34" charset="0"/>
                <a:cs typeface="Segoe UI Light" panose="020B0502040204020203" pitchFamily="34" charset="0"/>
              </a:rPr>
              <a:t> </a:t>
            </a:r>
            <a:endParaRPr lang="en-GB"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773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045" y="245803"/>
            <a:ext cx="11216461" cy="2387600"/>
          </a:xfrm>
        </p:spPr>
        <p:txBody>
          <a:bodyPr anchor="t">
            <a:noAutofit/>
          </a:bodyPr>
          <a:lstStyle/>
          <a:p>
            <a:pPr>
              <a:lnSpc>
                <a:spcPct val="100000"/>
              </a:lnSpc>
            </a:pPr>
            <a:r>
              <a:rPr lang="en-GB" sz="7200" dirty="0">
                <a:solidFill>
                  <a:schemeClr val="bg1">
                    <a:lumMod val="95000"/>
                  </a:schemeClr>
                </a:solidFill>
                <a:latin typeface="Segoe UI Light" panose="020B0502040204020203" pitchFamily="34" charset="0"/>
                <a:cs typeface="Segoe UI Light" panose="020B0502040204020203" pitchFamily="34" charset="0"/>
              </a:rPr>
              <a:t>Key Takeaways</a:t>
            </a:r>
            <a:br>
              <a:rPr lang="en-GB" sz="4800" dirty="0">
                <a:solidFill>
                  <a:schemeClr val="bg1">
                    <a:lumMod val="95000"/>
                  </a:schemeClr>
                </a:solidFill>
                <a:latin typeface="Segoe UI Light" panose="020B0502040204020203" pitchFamily="34" charset="0"/>
                <a:cs typeface="Segoe UI Light" panose="020B0502040204020203" pitchFamily="34" charset="0"/>
              </a:rPr>
            </a:br>
            <a:endParaRPr lang="en-GB" sz="7200" dirty="0">
              <a:solidFill>
                <a:schemeClr val="bg1">
                  <a:lumMod val="95000"/>
                </a:schemeClr>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595261" y="6036870"/>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2030913"/>
            <a:ext cx="839186" cy="900000"/>
          </a:xfrm>
          <a:prstGeom prst="rect">
            <a:avLst/>
          </a:prstGeom>
        </p:spPr>
      </p:pic>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3165634"/>
            <a:ext cx="839186" cy="900000"/>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4305164"/>
            <a:ext cx="839186" cy="900000"/>
          </a:xfrm>
          <a:prstGeom prst="rect">
            <a:avLst/>
          </a:prstGeom>
        </p:spPr>
      </p:pic>
      <p:sp>
        <p:nvSpPr>
          <p:cNvPr id="36" name="Rectangle 35"/>
          <p:cNvSpPr/>
          <p:nvPr/>
        </p:nvSpPr>
        <p:spPr>
          <a:xfrm>
            <a:off x="1433419" y="4370818"/>
            <a:ext cx="8956675"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Start building your machine learning solutions: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5"/>
              </a:rPr>
              <a:t>https://github.com/amykatenicho/AzureMachineLearningResources.git</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b="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37" name="Rectangle 36"/>
          <p:cNvSpPr/>
          <p:nvPr/>
        </p:nvSpPr>
        <p:spPr>
          <a:xfrm>
            <a:off x="1433419" y="2126970"/>
            <a:ext cx="9324228"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Check out the Machine Learning blog for details on more of Azure ML’s features and stories: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6"/>
              </a:rPr>
              <a:t>http://blogs.technet.com/b/machinelearning/</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b="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38" name="Rectangle 37"/>
          <p:cNvSpPr/>
          <p:nvPr/>
        </p:nvSpPr>
        <p:spPr>
          <a:xfrm>
            <a:off x="1433419" y="3261691"/>
            <a:ext cx="10112087"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Investigate other Analytics Services and the Cortana Intelligence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7"/>
              </a:rPr>
              <a:t>http://www.microsoft.com/en-us/server-cloud/cortana-analytics-suite/Overview.aspx</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p>
        </p:txBody>
      </p:sp>
    </p:spTree>
    <p:extLst>
      <p:ext uri="{BB962C8B-B14F-4D97-AF65-F5344CB8AC3E}">
        <p14:creationId xmlns:p14="http://schemas.microsoft.com/office/powerpoint/2010/main" val="3107295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57519" y="166961"/>
            <a:ext cx="11655840" cy="899665"/>
          </a:xfrm>
        </p:spPr>
        <p:txBody>
          <a:bodyPr/>
          <a:lstStyle/>
          <a:p>
            <a:r>
              <a:rPr lang="en-US" sz="4000" dirty="0">
                <a:solidFill>
                  <a:schemeClr val="bg1">
                    <a:lumMod val="75000"/>
                  </a:schemeClr>
                </a:solidFill>
              </a:rPr>
              <a:t>Data at Scale</a:t>
            </a:r>
          </a:p>
        </p:txBody>
      </p:sp>
      <p:sp>
        <p:nvSpPr>
          <p:cNvPr id="134" name="Rectangle 133"/>
          <p:cNvSpPr/>
          <p:nvPr/>
        </p:nvSpPr>
        <p:spPr bwMode="auto">
          <a:xfrm>
            <a:off x="8559437"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50499"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84210"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411905"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89543" y="1189495"/>
            <a:ext cx="172287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43" name="Rectangle 142"/>
          <p:cNvSpPr/>
          <p:nvPr/>
        </p:nvSpPr>
        <p:spPr>
          <a:xfrm>
            <a:off x="7119224" y="3373000"/>
            <a:ext cx="1188805" cy="60016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HDInsight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(Hadoop and Spark)</a:t>
            </a:r>
          </a:p>
        </p:txBody>
      </p:sp>
      <p:sp>
        <p:nvSpPr>
          <p:cNvPr id="145" name="Rectangle 144"/>
          <p:cNvSpPr/>
          <p:nvPr/>
        </p:nvSpPr>
        <p:spPr>
          <a:xfrm>
            <a:off x="4865146" y="2689338"/>
            <a:ext cx="119081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sp>
        <p:nvSpPr>
          <p:cNvPr id="150" name="Rectangle 149"/>
          <p:cNvSpPr/>
          <p:nvPr/>
        </p:nvSpPr>
        <p:spPr>
          <a:xfrm>
            <a:off x="7119224" y="2689338"/>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Analytics</a:t>
            </a:r>
          </a:p>
        </p:txBody>
      </p:sp>
      <p:grpSp>
        <p:nvGrpSpPr>
          <p:cNvPr id="235" name="Group 234"/>
          <p:cNvGrpSpPr/>
          <p:nvPr/>
        </p:nvGrpSpPr>
        <p:grpSpPr>
          <a:xfrm>
            <a:off x="6771787" y="2767146"/>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7" name="Rectangle 146"/>
          <p:cNvSpPr/>
          <p:nvPr/>
        </p:nvSpPr>
        <p:spPr>
          <a:xfrm>
            <a:off x="4852201" y="2005703"/>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563135"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1" name="Freeform 270"/>
          <p:cNvSpPr>
            <a:spLocks/>
          </p:cNvSpPr>
          <p:nvPr/>
        </p:nvSpPr>
        <p:spPr bwMode="auto">
          <a:xfrm>
            <a:off x="6713318" y="3524369"/>
            <a:ext cx="343263"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351" name="Group 350"/>
          <p:cNvGrpSpPr/>
          <p:nvPr/>
        </p:nvGrpSpPr>
        <p:grpSpPr>
          <a:xfrm>
            <a:off x="4563742"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 name="Rectangle 5"/>
          <p:cNvSpPr/>
          <p:nvPr/>
        </p:nvSpPr>
        <p:spPr bwMode="auto">
          <a:xfrm>
            <a:off x="6600580" y="2610873"/>
            <a:ext cx="1490677" cy="1573443"/>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4491806" y="1904444"/>
            <a:ext cx="1465855" cy="452848"/>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7102277" y="2985160"/>
            <a:ext cx="648254"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C000"/>
                </a:solidFill>
                <a:effectLst/>
                <a:uLnTx/>
                <a:uFillTx/>
                <a:latin typeface="Segoe UI"/>
                <a:ea typeface="+mn-ea"/>
                <a:cs typeface="+mn-cs"/>
              </a:rPr>
              <a:t>OR</a:t>
            </a:r>
          </a:p>
        </p:txBody>
      </p:sp>
      <p:sp>
        <p:nvSpPr>
          <p:cNvPr id="152" name="Rectangle 151"/>
          <p:cNvSpPr/>
          <p:nvPr/>
        </p:nvSpPr>
        <p:spPr bwMode="auto">
          <a:xfrm>
            <a:off x="4508663" y="2661455"/>
            <a:ext cx="1465855" cy="452848"/>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p:cNvGrpSpPr/>
          <p:nvPr/>
        </p:nvGrpSpPr>
        <p:grpSpPr>
          <a:xfrm>
            <a:off x="2255277" y="1873937"/>
            <a:ext cx="1465855" cy="452849"/>
            <a:chOff x="2255276" y="1873931"/>
            <a:chExt cx="1465854" cy="452848"/>
          </a:xfrm>
        </p:grpSpPr>
        <p:sp>
          <p:nvSpPr>
            <p:cNvPr id="155" name="Rectangle 154"/>
            <p:cNvSpPr/>
            <p:nvPr/>
          </p:nvSpPr>
          <p:spPr bwMode="auto">
            <a:xfrm>
              <a:off x="2255276" y="1873931"/>
              <a:ext cx="1465854" cy="452848"/>
            </a:xfrm>
            <a:prstGeom prst="rect">
              <a:avLst/>
            </a:prstGeom>
            <a:solidFill>
              <a:srgbClr val="FFC0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p:cNvSpPr/>
            <p:nvPr/>
          </p:nvSpPr>
          <p:spPr>
            <a:xfrm>
              <a:off x="2809917" y="1890136"/>
              <a:ext cx="859264" cy="430886"/>
            </a:xfrm>
            <a:prstGeom prst="rect">
              <a:avLst/>
            </a:prstGeom>
            <a:ln>
              <a:noFill/>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50000"/>
                    </a:srgbClr>
                  </a:solidFill>
                  <a:effectLst/>
                  <a:uLnTx/>
                  <a:uFillTx/>
                  <a:latin typeface="Segoe UI"/>
                  <a:ea typeface="+mn-ea"/>
                  <a:cs typeface="Segoe UI Semilight" panose="020B0402040204020203" pitchFamily="34" charset="0"/>
                </a:rPr>
                <a:t>Data Factory</a:t>
              </a:r>
              <a:endParaRPr kumimoji="0" lang="en-US" sz="1100"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sp>
          <p:nvSpPr>
            <p:cNvPr id="301" name="Freeform 300"/>
            <p:cNvSpPr/>
            <p:nvPr/>
          </p:nvSpPr>
          <p:spPr bwMode="auto">
            <a:xfrm>
              <a:off x="2384804"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lumMod val="50000"/>
                  </a:srgbClr>
                </a:solidFill>
                <a:effectLst/>
                <a:uLnTx/>
                <a:uFillTx/>
                <a:latin typeface="Segoe UI"/>
                <a:ea typeface="Segoe UI" pitchFamily="34" charset="0"/>
                <a:cs typeface="Segoe UI" pitchFamily="34" charset="0"/>
              </a:endParaRPr>
            </a:p>
          </p:txBody>
        </p:sp>
      </p:grpSp>
      <p:grpSp>
        <p:nvGrpSpPr>
          <p:cNvPr id="5" name="Group 4"/>
          <p:cNvGrpSpPr/>
          <p:nvPr/>
        </p:nvGrpSpPr>
        <p:grpSpPr>
          <a:xfrm>
            <a:off x="327110" y="2936085"/>
            <a:ext cx="1448180" cy="737119"/>
            <a:chOff x="35741" y="2657913"/>
            <a:chExt cx="1448180" cy="737118"/>
          </a:xfrm>
        </p:grpSpPr>
        <p:sp>
          <p:nvSpPr>
            <p:cNvPr id="4" name="Rectangle 3"/>
            <p:cNvSpPr/>
            <p:nvPr/>
          </p:nvSpPr>
          <p:spPr bwMode="auto">
            <a:xfrm>
              <a:off x="35741" y="2771331"/>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TextBox 176"/>
            <p:cNvSpPr txBox="1"/>
            <p:nvPr/>
          </p:nvSpPr>
          <p:spPr>
            <a:xfrm>
              <a:off x="731505" y="2872437"/>
              <a:ext cx="712779" cy="316753"/>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rgbClr val="FFFFFF">
                      <a:lumMod val="95000"/>
                    </a:srgbClr>
                  </a:solidFill>
                  <a:effectLst/>
                  <a:uLnTx/>
                  <a:uFillTx/>
                  <a:latin typeface="Segoe UI"/>
                  <a:ea typeface="+mn-ea"/>
                  <a:cs typeface="Segoe UI Semilight" panose="020B0402040204020203" pitchFamily="34" charset="0"/>
                </a:rPr>
                <a:t>Data Sources</a:t>
              </a:r>
            </a:p>
          </p:txBody>
        </p:sp>
        <p:pic>
          <p:nvPicPr>
            <p:cNvPr id="291" name="Picture 29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527" y="2657913"/>
              <a:ext cx="629979" cy="737118"/>
            </a:xfrm>
            <a:prstGeom prst="rect">
              <a:avLst/>
            </a:prstGeom>
          </p:spPr>
        </p:pic>
      </p:grpSp>
      <p:sp>
        <p:nvSpPr>
          <p:cNvPr id="42" name="TextBox 41"/>
          <p:cNvSpPr txBox="1"/>
          <p:nvPr/>
        </p:nvSpPr>
        <p:spPr>
          <a:xfrm>
            <a:off x="2472772" y="2363499"/>
            <a:ext cx="1050609"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C000"/>
                </a:solidFill>
                <a:effectLst/>
                <a:uLnTx/>
                <a:uFillTx/>
                <a:latin typeface="Segoe UI Light"/>
                <a:ea typeface="+mn-ea"/>
                <a:cs typeface="+mn-cs"/>
              </a:rPr>
              <a:t>manages</a:t>
            </a:r>
          </a:p>
        </p:txBody>
      </p:sp>
      <p:cxnSp>
        <p:nvCxnSpPr>
          <p:cNvPr id="139" name="Elbow Connector 138"/>
          <p:cNvCxnSpPr>
            <a:stCxn id="4" idx="3"/>
            <a:endCxn id="127" idx="1"/>
          </p:cNvCxnSpPr>
          <p:nvPr/>
        </p:nvCxnSpPr>
        <p:spPr>
          <a:xfrm flipV="1">
            <a:off x="1775290" y="2130868"/>
            <a:ext cx="2716516" cy="1178603"/>
          </a:xfrm>
          <a:prstGeom prst="bentConnector3">
            <a:avLst>
              <a:gd name="adj1" fmla="val 82277"/>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27" idx="3"/>
            <a:endCxn id="6" idx="0"/>
          </p:cNvCxnSpPr>
          <p:nvPr/>
        </p:nvCxnSpPr>
        <p:spPr>
          <a:xfrm>
            <a:off x="5957659" y="2130868"/>
            <a:ext cx="1388260" cy="480005"/>
          </a:xfrm>
          <a:prstGeom prst="bentConnector2">
            <a:avLst/>
          </a:prstGeom>
          <a:ln w="571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6" idx="1"/>
            <a:endCxn id="152" idx="3"/>
          </p:cNvCxnSpPr>
          <p:nvPr/>
        </p:nvCxnSpPr>
        <p:spPr>
          <a:xfrm rot="10800000">
            <a:off x="5974519" y="2887881"/>
            <a:ext cx="626063" cy="509715"/>
          </a:xfrm>
          <a:prstGeom prst="bentConnector3">
            <a:avLst>
              <a:gd name="adj1" fmla="val 50000"/>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37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637152" y="2877944"/>
            <a:ext cx="1458675" cy="54187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Data at Speed </a:t>
            </a:r>
          </a:p>
        </p:txBody>
      </p:sp>
      <p:sp>
        <p:nvSpPr>
          <p:cNvPr id="134" name="Rectangle 133"/>
          <p:cNvSpPr/>
          <p:nvPr/>
        </p:nvSpPr>
        <p:spPr bwMode="auto">
          <a:xfrm>
            <a:off x="8513333"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1">
              <a:lumMod val="75000"/>
            </a:schemeClr>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45" name="Rectangle 144"/>
          <p:cNvSpPr/>
          <p:nvPr/>
        </p:nvSpPr>
        <p:spPr>
          <a:xfrm>
            <a:off x="4819042" y="2689338"/>
            <a:ext cx="119081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sp>
        <p:nvSpPr>
          <p:cNvPr id="149" name="Rectangle 148"/>
          <p:cNvSpPr/>
          <p:nvPr/>
        </p:nvSpPr>
        <p:spPr>
          <a:xfrm>
            <a:off x="7073120" y="1926406"/>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Machine Learning</a:t>
            </a:r>
          </a:p>
        </p:txBody>
      </p:sp>
      <p:sp>
        <p:nvSpPr>
          <p:cNvPr id="147" name="Rectangle 146"/>
          <p:cNvSpPr/>
          <p:nvPr/>
        </p:nvSpPr>
        <p:spPr>
          <a:xfrm>
            <a:off x="4806097" y="1918021"/>
            <a:ext cx="1018508"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517031"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3" name="Rectangle 262"/>
          <p:cNvSpPr/>
          <p:nvPr/>
        </p:nvSpPr>
        <p:spPr>
          <a:xfrm>
            <a:off x="9039657"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8704467"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Freeform 302"/>
          <p:cNvSpPr/>
          <p:nvPr/>
        </p:nvSpPr>
        <p:spPr bwMode="auto">
          <a:xfrm flipH="1">
            <a:off x="6707734" y="1999703"/>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4580267"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7" name="Rectangle 126"/>
          <p:cNvSpPr/>
          <p:nvPr/>
        </p:nvSpPr>
        <p:spPr bwMode="auto">
          <a:xfrm>
            <a:off x="4445702" y="1904038"/>
            <a:ext cx="1465855" cy="453255"/>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p:nvSpPr>
        <p:spPr bwMode="auto">
          <a:xfrm>
            <a:off x="6573203" y="1914756"/>
            <a:ext cx="145551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ectangle 151"/>
          <p:cNvSpPr/>
          <p:nvPr/>
        </p:nvSpPr>
        <p:spPr bwMode="auto">
          <a:xfrm>
            <a:off x="4462559" y="2661455"/>
            <a:ext cx="1465855" cy="493117"/>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p:cNvSpPr/>
          <p:nvPr/>
        </p:nvSpPr>
        <p:spPr bwMode="auto">
          <a:xfrm>
            <a:off x="8625179" y="4833997"/>
            <a:ext cx="146585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p:cNvSpPr/>
          <p:nvPr/>
        </p:nvSpPr>
        <p:spPr bwMode="auto">
          <a:xfrm>
            <a:off x="2234414" y="3414121"/>
            <a:ext cx="1465855" cy="452848"/>
          </a:xfrm>
          <a:prstGeom prst="rect">
            <a:avLst/>
          </a:prstGeom>
          <a:solidFill>
            <a:schemeClr val="accent6">
              <a:lumMod val="60000"/>
              <a:lumOff val="4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Bent-Up Arrow 11"/>
          <p:cNvSpPr/>
          <p:nvPr/>
        </p:nvSpPr>
        <p:spPr bwMode="auto">
          <a:xfrm rot="5400000">
            <a:off x="4299363" y="2487542"/>
            <a:ext cx="872540" cy="3631399"/>
          </a:xfrm>
          <a:prstGeom prst="bentUpArrow">
            <a:avLst>
              <a:gd name="adj1" fmla="val 7004"/>
              <a:gd name="adj2" fmla="val 7099"/>
              <a:gd name="adj3" fmla="val 20442"/>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p:cNvSpPr/>
          <p:nvPr/>
        </p:nvSpPr>
        <p:spPr>
          <a:xfrm>
            <a:off x="2613162" y="3531597"/>
            <a:ext cx="984972"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505050">
                  <a:lumMod val="75000"/>
                </a:srgbClr>
              </a:solidFill>
              <a:effectLst/>
              <a:uLnTx/>
              <a:uFillTx/>
              <a:latin typeface="Segoe UI"/>
              <a:ea typeface="+mn-ea"/>
              <a:cs typeface="+mn-cs"/>
            </a:endParaRPr>
          </a:p>
        </p:txBody>
      </p:sp>
      <p:sp>
        <p:nvSpPr>
          <p:cNvPr id="87" name="Rectangle 86"/>
          <p:cNvSpPr/>
          <p:nvPr/>
        </p:nvSpPr>
        <p:spPr>
          <a:xfrm>
            <a:off x="7083785" y="4308624"/>
            <a:ext cx="849799"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Stream Analytics</a:t>
            </a:r>
          </a:p>
        </p:txBody>
      </p:sp>
      <p:grpSp>
        <p:nvGrpSpPr>
          <p:cNvPr id="88" name="Group 87"/>
          <p:cNvGrpSpPr/>
          <p:nvPr/>
        </p:nvGrpSpPr>
        <p:grpSpPr>
          <a:xfrm>
            <a:off x="6676644" y="4310797"/>
            <a:ext cx="330403" cy="253812"/>
            <a:chOff x="1260022" y="5196402"/>
            <a:chExt cx="3273425" cy="2514600"/>
          </a:xfrm>
          <a:solidFill>
            <a:schemeClr val="tx1"/>
          </a:solidFill>
        </p:grpSpPr>
        <p:sp>
          <p:nvSpPr>
            <p:cNvPr id="89" name="Freeform 8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8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9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9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lumMod val="75000"/>
                </a:srgbClr>
              </a:solidFill>
              <a:effectLst/>
              <a:uLnTx/>
              <a:uFillTx/>
              <a:latin typeface="Segoe UI"/>
              <a:ea typeface="Segoe UI" pitchFamily="34" charset="0"/>
              <a:cs typeface="Segoe UI" pitchFamily="34" charset="0"/>
            </a:endParaRPr>
          </a:p>
        </p:txBody>
      </p:sp>
      <p:sp>
        <p:nvSpPr>
          <p:cNvPr id="95" name="Rectangle 94"/>
          <p:cNvSpPr/>
          <p:nvPr/>
        </p:nvSpPr>
        <p:spPr bwMode="auto">
          <a:xfrm>
            <a:off x="6568959" y="4240221"/>
            <a:ext cx="1465855" cy="55240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Elbow Connector 2"/>
          <p:cNvCxnSpPr>
            <a:stCxn id="95" idx="1"/>
            <a:endCxn id="152" idx="1"/>
          </p:cNvCxnSpPr>
          <p:nvPr/>
        </p:nvCxnSpPr>
        <p:spPr>
          <a:xfrm rot="10800000">
            <a:off x="4462559" y="2908014"/>
            <a:ext cx="2106400" cy="1608412"/>
          </a:xfrm>
          <a:prstGeom prst="bentConnector3">
            <a:avLst>
              <a:gd name="adj1" fmla="val 110853"/>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95" idx="1"/>
            <a:endCxn id="127" idx="1"/>
          </p:cNvCxnSpPr>
          <p:nvPr/>
        </p:nvCxnSpPr>
        <p:spPr>
          <a:xfrm rot="10800000">
            <a:off x="4445701" y="2130665"/>
            <a:ext cx="2123259" cy="2385760"/>
          </a:xfrm>
          <a:prstGeom prst="bentConnector3">
            <a:avLst>
              <a:gd name="adj1" fmla="val 110766"/>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95" idx="0"/>
            <a:endCxn id="130" idx="2"/>
          </p:cNvCxnSpPr>
          <p:nvPr/>
        </p:nvCxnSpPr>
        <p:spPr>
          <a:xfrm rot="16200000" flipV="1">
            <a:off x="6365117" y="3303450"/>
            <a:ext cx="1872617" cy="927"/>
          </a:xfrm>
          <a:prstGeom prst="bentConnector3">
            <a:avLst>
              <a:gd name="adj1" fmla="val 50000"/>
            </a:avLst>
          </a:prstGeom>
          <a:ln w="5715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5" idx="2"/>
            <a:endCxn id="154" idx="1"/>
          </p:cNvCxnSpPr>
          <p:nvPr/>
        </p:nvCxnSpPr>
        <p:spPr>
          <a:xfrm rot="16200000" flipH="1">
            <a:off x="7829636" y="4264879"/>
            <a:ext cx="267792" cy="1323293"/>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61725" y="2670641"/>
            <a:ext cx="1481091" cy="834267"/>
            <a:chOff x="261725" y="3400622"/>
            <a:chExt cx="1481091" cy="834266"/>
          </a:xfrm>
        </p:grpSpPr>
        <p:sp>
          <p:nvSpPr>
            <p:cNvPr id="98" name="Rectangle 97"/>
            <p:cNvSpPr/>
            <p:nvPr/>
          </p:nvSpPr>
          <p:spPr bwMode="auto">
            <a:xfrm>
              <a:off x="294636" y="3451123"/>
              <a:ext cx="1448180"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p:cNvSpPr txBox="1"/>
            <p:nvPr/>
          </p:nvSpPr>
          <p:spPr>
            <a:xfrm>
              <a:off x="1102068" y="3693883"/>
              <a:ext cx="485720" cy="158377"/>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Apps</a:t>
              </a:r>
            </a:p>
          </p:txBody>
        </p:sp>
        <p:pic>
          <p:nvPicPr>
            <p:cNvPr id="94" name="Picture 9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61725" y="3400622"/>
              <a:ext cx="713008" cy="834266"/>
            </a:xfrm>
            <a:prstGeom prst="rect">
              <a:avLst/>
            </a:prstGeom>
          </p:spPr>
        </p:pic>
      </p:grpSp>
      <p:grpSp>
        <p:nvGrpSpPr>
          <p:cNvPr id="5" name="Group 4"/>
          <p:cNvGrpSpPr/>
          <p:nvPr/>
        </p:nvGrpSpPr>
        <p:grpSpPr>
          <a:xfrm>
            <a:off x="292078" y="4729573"/>
            <a:ext cx="1448180" cy="809329"/>
            <a:chOff x="292077" y="4729573"/>
            <a:chExt cx="1448180" cy="809329"/>
          </a:xfrm>
        </p:grpSpPr>
        <p:sp>
          <p:nvSpPr>
            <p:cNvPr id="102" name="Rectangle 101"/>
            <p:cNvSpPr/>
            <p:nvPr/>
          </p:nvSpPr>
          <p:spPr bwMode="auto">
            <a:xfrm>
              <a:off x="292077" y="4787309"/>
              <a:ext cx="1448180" cy="67331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TextBox 84"/>
            <p:cNvSpPr txBox="1"/>
            <p:nvPr/>
          </p:nvSpPr>
          <p:spPr>
            <a:xfrm>
              <a:off x="1039960" y="4901830"/>
              <a:ext cx="574679" cy="475130"/>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Sensors </a:t>
              </a:r>
              <a:b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b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and devices</a:t>
              </a:r>
            </a:p>
          </p:txBody>
        </p:sp>
        <p:pic>
          <p:nvPicPr>
            <p:cNvPr id="96" name="Picture 9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38352" y="4729573"/>
              <a:ext cx="691694" cy="809329"/>
            </a:xfrm>
            <a:prstGeom prst="rect">
              <a:avLst/>
            </a:prstGeom>
          </p:spPr>
        </p:pic>
      </p:grpSp>
      <p:grpSp>
        <p:nvGrpSpPr>
          <p:cNvPr id="6" name="Group 5"/>
          <p:cNvGrpSpPr/>
          <p:nvPr/>
        </p:nvGrpSpPr>
        <p:grpSpPr>
          <a:xfrm>
            <a:off x="10637153" y="5730623"/>
            <a:ext cx="1423273" cy="502638"/>
            <a:chOff x="10402441" y="4704102"/>
            <a:chExt cx="1615387" cy="692528"/>
          </a:xfrm>
        </p:grpSpPr>
        <p:sp>
          <p:nvSpPr>
            <p:cNvPr id="114" name="Rectangle 113"/>
            <p:cNvSpPr/>
            <p:nvPr/>
          </p:nvSpPr>
          <p:spPr bwMode="auto">
            <a:xfrm>
              <a:off x="10402441" y="4704102"/>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extBox 103"/>
            <p:cNvSpPr txBox="1"/>
            <p:nvPr/>
          </p:nvSpPr>
          <p:spPr>
            <a:xfrm>
              <a:off x="11059582" y="4767669"/>
              <a:ext cx="958246" cy="457975"/>
            </a:xfrm>
            <a:prstGeom prst="rect">
              <a:avLst/>
            </a:prstGeom>
            <a:noFill/>
          </p:spPr>
          <p:txBody>
            <a:bodyPr wrap="square" lIns="0" tIns="0" rIns="0" bIns="0"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106" name="Group 105"/>
            <p:cNvGrpSpPr/>
            <p:nvPr/>
          </p:nvGrpSpPr>
          <p:grpSpPr>
            <a:xfrm>
              <a:off x="10553411" y="4826505"/>
              <a:ext cx="361410" cy="451762"/>
              <a:chOff x="2954338" y="6831013"/>
              <a:chExt cx="1041400" cy="1301750"/>
            </a:xfrm>
            <a:solidFill>
              <a:schemeClr val="tx1">
                <a:lumMod val="95000"/>
              </a:schemeClr>
            </a:solidFill>
          </p:grpSpPr>
          <p:sp>
            <p:nvSpPr>
              <p:cNvPr id="10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cxnSp>
        <p:nvCxnSpPr>
          <p:cNvPr id="115" name="Elbow Connector 114"/>
          <p:cNvCxnSpPr>
            <a:stCxn id="95" idx="2"/>
            <a:endCxn id="114" idx="1"/>
          </p:cNvCxnSpPr>
          <p:nvPr/>
        </p:nvCxnSpPr>
        <p:spPr>
          <a:xfrm rot="16200000" flipH="1">
            <a:off x="8374865" y="3719652"/>
            <a:ext cx="1189308" cy="3335265"/>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1130678" y="2955808"/>
            <a:ext cx="887151"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Apps</a:t>
            </a:r>
          </a:p>
        </p:txBody>
      </p:sp>
      <p:sp>
        <p:nvSpPr>
          <p:cNvPr id="117" name="Freeform 116"/>
          <p:cNvSpPr>
            <a:spLocks/>
          </p:cNvSpPr>
          <p:nvPr/>
        </p:nvSpPr>
        <p:spPr bwMode="auto">
          <a:xfrm>
            <a:off x="10750761" y="2985351"/>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cxnSp>
        <p:nvCxnSpPr>
          <p:cNvPr id="119" name="Elbow Connector 118"/>
          <p:cNvCxnSpPr>
            <a:stCxn id="98" idx="3"/>
            <a:endCxn id="155" idx="1"/>
          </p:cNvCxnSpPr>
          <p:nvPr/>
        </p:nvCxnSpPr>
        <p:spPr>
          <a:xfrm>
            <a:off x="1742817" y="3067407"/>
            <a:ext cx="491599" cy="573139"/>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102" idx="3"/>
            <a:endCxn id="155" idx="1"/>
          </p:cNvCxnSpPr>
          <p:nvPr/>
        </p:nvCxnSpPr>
        <p:spPr>
          <a:xfrm flipV="1">
            <a:off x="1740258" y="3640546"/>
            <a:ext cx="494157" cy="1483423"/>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95" idx="3"/>
            <a:endCxn id="118" idx="1"/>
          </p:cNvCxnSpPr>
          <p:nvPr/>
        </p:nvCxnSpPr>
        <p:spPr>
          <a:xfrm flipV="1">
            <a:off x="8034813" y="3148883"/>
            <a:ext cx="2602339" cy="1367543"/>
          </a:xfrm>
          <a:prstGeom prst="bentConnector3">
            <a:avLst>
              <a:gd name="adj1" fmla="val 13428"/>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10637152" y="4009342"/>
            <a:ext cx="1458675" cy="519936"/>
            <a:chOff x="10596632" y="1367358"/>
            <a:chExt cx="1448180" cy="519936"/>
          </a:xfrm>
        </p:grpSpPr>
        <p:grpSp>
          <p:nvGrpSpPr>
            <p:cNvPr id="153" name="Group 152"/>
            <p:cNvGrpSpPr/>
            <p:nvPr/>
          </p:nvGrpSpPr>
          <p:grpSpPr>
            <a:xfrm>
              <a:off x="10596632" y="1367358"/>
              <a:ext cx="1448180" cy="519936"/>
              <a:chOff x="10546298" y="1367358"/>
              <a:chExt cx="1448180" cy="519936"/>
            </a:xfrm>
          </p:grpSpPr>
          <p:sp>
            <p:nvSpPr>
              <p:cNvPr id="157" name="Rectangle 156"/>
              <p:cNvSpPr/>
              <p:nvPr/>
            </p:nvSpPr>
            <p:spPr bwMode="auto">
              <a:xfrm>
                <a:off x="10546298" y="1367358"/>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p:cNvGrpSpPr/>
              <p:nvPr/>
            </p:nvGrpSpPr>
            <p:grpSpPr>
              <a:xfrm>
                <a:off x="10696381" y="1469615"/>
                <a:ext cx="353425" cy="361026"/>
                <a:chOff x="6112510" y="6954657"/>
                <a:chExt cx="1181100" cy="1206500"/>
              </a:xfrm>
              <a:solidFill>
                <a:schemeClr val="tx1">
                  <a:lumMod val="95000"/>
                </a:schemeClr>
              </a:solidFill>
            </p:grpSpPr>
            <p:sp>
              <p:nvSpPr>
                <p:cNvPr id="160"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56" name="TextBox 155"/>
            <p:cNvSpPr txBox="1"/>
            <p:nvPr/>
          </p:nvSpPr>
          <p:spPr>
            <a:xfrm>
              <a:off x="11124861" y="1398169"/>
              <a:ext cx="812673"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lumMod val="95000"/>
                    </a:srgbClr>
                  </a:solidFill>
                  <a:effectLst/>
                  <a:uLnTx/>
                  <a:uFillTx/>
                  <a:latin typeface="Segoe UI Semilight" panose="020B0402040204020203" pitchFamily="34" charset="0"/>
                  <a:ea typeface="+mn-ea"/>
                  <a:cs typeface="Segoe UI Semilight" panose="020B0402040204020203" pitchFamily="34" charset="0"/>
                </a:rPr>
                <a:t>People</a:t>
              </a:r>
            </a:p>
          </p:txBody>
        </p:sp>
      </p:grpSp>
      <p:cxnSp>
        <p:nvCxnSpPr>
          <p:cNvPr id="164" name="Elbow Connector 163"/>
          <p:cNvCxnSpPr/>
          <p:nvPr/>
        </p:nvCxnSpPr>
        <p:spPr>
          <a:xfrm rot="16200000" flipH="1">
            <a:off x="7829637" y="4264880"/>
            <a:ext cx="267792" cy="1323293"/>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173"/>
          <p:cNvCxnSpPr>
            <a:stCxn id="154" idx="3"/>
            <a:endCxn id="157" idx="1"/>
          </p:cNvCxnSpPr>
          <p:nvPr/>
        </p:nvCxnSpPr>
        <p:spPr>
          <a:xfrm flipV="1">
            <a:off x="10091034" y="4269309"/>
            <a:ext cx="546119" cy="791112"/>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1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480440" y="2839067"/>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Data at Speed with Apache Storm/Spark </a:t>
            </a:r>
          </a:p>
        </p:txBody>
      </p:sp>
      <p:sp>
        <p:nvSpPr>
          <p:cNvPr id="134" name="Rectangle 133"/>
          <p:cNvSpPr/>
          <p:nvPr/>
        </p:nvSpPr>
        <p:spPr bwMode="auto">
          <a:xfrm>
            <a:off x="8513333"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1">
              <a:lumMod val="75000"/>
            </a:schemeClr>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5" name="Rectangle 134"/>
          <p:cNvSpPr/>
          <p:nvPr/>
        </p:nvSpPr>
        <p:spPr>
          <a:xfrm>
            <a:off x="9216479" y="3531596"/>
            <a:ext cx="1188805"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Cortana</a:t>
            </a:r>
          </a:p>
        </p:txBody>
      </p:sp>
      <p:grpSp>
        <p:nvGrpSpPr>
          <p:cNvPr id="136" name="Group 135"/>
          <p:cNvGrpSpPr/>
          <p:nvPr/>
        </p:nvGrpSpPr>
        <p:grpSpPr>
          <a:xfrm>
            <a:off x="8845488" y="3504496"/>
            <a:ext cx="295835" cy="295835"/>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149" name="Rectangle 148"/>
          <p:cNvSpPr/>
          <p:nvPr/>
        </p:nvSpPr>
        <p:spPr>
          <a:xfrm>
            <a:off x="7073120" y="1926406"/>
            <a:ext cx="1188805"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R Server</a:t>
            </a:r>
          </a:p>
        </p:txBody>
      </p:sp>
      <p:sp>
        <p:nvSpPr>
          <p:cNvPr id="147" name="Rectangle 146"/>
          <p:cNvSpPr/>
          <p:nvPr/>
        </p:nvSpPr>
        <p:spPr>
          <a:xfrm>
            <a:off x="4806097" y="1918021"/>
            <a:ext cx="1018508"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517031"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3" name="Rectangle 262"/>
          <p:cNvSpPr/>
          <p:nvPr/>
        </p:nvSpPr>
        <p:spPr>
          <a:xfrm>
            <a:off x="9039657"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8704467"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27" name="Rectangle 126"/>
          <p:cNvSpPr/>
          <p:nvPr/>
        </p:nvSpPr>
        <p:spPr bwMode="auto">
          <a:xfrm>
            <a:off x="4445702" y="1904038"/>
            <a:ext cx="1465855" cy="453255"/>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p:nvSpPr>
        <p:spPr bwMode="auto">
          <a:xfrm>
            <a:off x="6573203" y="1914756"/>
            <a:ext cx="145551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p:cNvSpPr/>
          <p:nvPr/>
        </p:nvSpPr>
        <p:spPr bwMode="auto">
          <a:xfrm>
            <a:off x="8625179" y="4833997"/>
            <a:ext cx="146585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p:cNvSpPr/>
          <p:nvPr/>
        </p:nvSpPr>
        <p:spPr bwMode="auto">
          <a:xfrm>
            <a:off x="8681202" y="3393464"/>
            <a:ext cx="1465855" cy="494163"/>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p:cNvSpPr/>
          <p:nvPr/>
        </p:nvSpPr>
        <p:spPr>
          <a:xfrm>
            <a:off x="2613162" y="3531597"/>
            <a:ext cx="984972"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505050">
                  <a:lumMod val="75000"/>
                </a:srgbClr>
              </a:solidFill>
              <a:effectLst/>
              <a:uLnTx/>
              <a:uFillTx/>
              <a:latin typeface="Segoe UI"/>
              <a:ea typeface="+mn-ea"/>
              <a:cs typeface="+mn-cs"/>
            </a:endParaRPr>
          </a:p>
        </p:txBody>
      </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lumMod val="75000"/>
                </a:srgbClr>
              </a:solidFill>
              <a:effectLst/>
              <a:uLnTx/>
              <a:uFillTx/>
              <a:latin typeface="Segoe UI"/>
              <a:ea typeface="Segoe UI" pitchFamily="34" charset="0"/>
              <a:cs typeface="Segoe UI" pitchFamily="34" charset="0"/>
            </a:endParaRPr>
          </a:p>
        </p:txBody>
      </p:sp>
      <p:sp>
        <p:nvSpPr>
          <p:cNvPr id="95" name="Rectangle 94"/>
          <p:cNvSpPr/>
          <p:nvPr/>
        </p:nvSpPr>
        <p:spPr bwMode="auto">
          <a:xfrm>
            <a:off x="6568959" y="3043989"/>
            <a:ext cx="1465855" cy="663716"/>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0" name="Elbow Connector 99"/>
          <p:cNvCxnSpPr>
            <a:stCxn id="95" idx="1"/>
            <a:endCxn id="127" idx="3"/>
          </p:cNvCxnSpPr>
          <p:nvPr/>
        </p:nvCxnSpPr>
        <p:spPr>
          <a:xfrm rot="10800000">
            <a:off x="5911555" y="2130667"/>
            <a:ext cx="657404" cy="1245181"/>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95" idx="0"/>
            <a:endCxn id="130" idx="2"/>
          </p:cNvCxnSpPr>
          <p:nvPr/>
        </p:nvCxnSpPr>
        <p:spPr>
          <a:xfrm rot="16200000" flipV="1">
            <a:off x="6963231" y="2705334"/>
            <a:ext cx="676384" cy="927"/>
          </a:xfrm>
          <a:prstGeom prst="bentConnector3">
            <a:avLst>
              <a:gd name="adj1" fmla="val 50000"/>
            </a:avLst>
          </a:prstGeom>
          <a:ln w="5715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5" idx="2"/>
            <a:endCxn id="154" idx="1"/>
          </p:cNvCxnSpPr>
          <p:nvPr/>
        </p:nvCxnSpPr>
        <p:spPr>
          <a:xfrm rot="16200000" flipH="1">
            <a:off x="7287175" y="3722416"/>
            <a:ext cx="1352717" cy="1323293"/>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61725" y="2670641"/>
            <a:ext cx="1481091" cy="834267"/>
            <a:chOff x="261725" y="3400622"/>
            <a:chExt cx="1481091" cy="834266"/>
          </a:xfrm>
        </p:grpSpPr>
        <p:sp>
          <p:nvSpPr>
            <p:cNvPr id="98" name="Rectangle 97"/>
            <p:cNvSpPr/>
            <p:nvPr/>
          </p:nvSpPr>
          <p:spPr bwMode="auto">
            <a:xfrm>
              <a:off x="294636" y="3451123"/>
              <a:ext cx="1448180"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p:cNvSpPr txBox="1"/>
            <p:nvPr/>
          </p:nvSpPr>
          <p:spPr>
            <a:xfrm>
              <a:off x="1102068" y="3693883"/>
              <a:ext cx="485720" cy="158377"/>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Apps</a:t>
              </a:r>
            </a:p>
          </p:txBody>
        </p:sp>
        <p:pic>
          <p:nvPicPr>
            <p:cNvPr id="94" name="Picture 9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61725" y="3400622"/>
              <a:ext cx="713008" cy="834266"/>
            </a:xfrm>
            <a:prstGeom prst="rect">
              <a:avLst/>
            </a:prstGeom>
          </p:spPr>
        </p:pic>
      </p:grpSp>
      <p:grpSp>
        <p:nvGrpSpPr>
          <p:cNvPr id="5" name="Group 4"/>
          <p:cNvGrpSpPr/>
          <p:nvPr/>
        </p:nvGrpSpPr>
        <p:grpSpPr>
          <a:xfrm>
            <a:off x="292078" y="4729573"/>
            <a:ext cx="1448180" cy="809329"/>
            <a:chOff x="292077" y="4729573"/>
            <a:chExt cx="1448180" cy="809329"/>
          </a:xfrm>
        </p:grpSpPr>
        <p:sp>
          <p:nvSpPr>
            <p:cNvPr id="102" name="Rectangle 101"/>
            <p:cNvSpPr/>
            <p:nvPr/>
          </p:nvSpPr>
          <p:spPr bwMode="auto">
            <a:xfrm>
              <a:off x="292077" y="4787309"/>
              <a:ext cx="1448180" cy="67331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TextBox 84"/>
            <p:cNvSpPr txBox="1"/>
            <p:nvPr/>
          </p:nvSpPr>
          <p:spPr>
            <a:xfrm>
              <a:off x="1039960" y="4901830"/>
              <a:ext cx="574679" cy="475130"/>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Sensors </a:t>
              </a:r>
              <a:b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b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and devices</a:t>
              </a:r>
            </a:p>
          </p:txBody>
        </p:sp>
        <p:pic>
          <p:nvPicPr>
            <p:cNvPr id="96" name="Picture 9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38352" y="4729573"/>
              <a:ext cx="691694" cy="809329"/>
            </a:xfrm>
            <a:prstGeom prst="rect">
              <a:avLst/>
            </a:prstGeom>
          </p:spPr>
        </p:pic>
      </p:grpSp>
      <p:grpSp>
        <p:nvGrpSpPr>
          <p:cNvPr id="6" name="Group 5"/>
          <p:cNvGrpSpPr/>
          <p:nvPr/>
        </p:nvGrpSpPr>
        <p:grpSpPr>
          <a:xfrm>
            <a:off x="10402441" y="5480187"/>
            <a:ext cx="1615387" cy="692528"/>
            <a:chOff x="10402441" y="4704102"/>
            <a:chExt cx="1615387" cy="692528"/>
          </a:xfrm>
        </p:grpSpPr>
        <p:sp>
          <p:nvSpPr>
            <p:cNvPr id="114" name="Rectangle 113"/>
            <p:cNvSpPr/>
            <p:nvPr/>
          </p:nvSpPr>
          <p:spPr bwMode="auto">
            <a:xfrm>
              <a:off x="10402441" y="4704102"/>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extBox 103"/>
            <p:cNvSpPr txBox="1"/>
            <p:nvPr/>
          </p:nvSpPr>
          <p:spPr>
            <a:xfrm>
              <a:off x="11130677" y="4896673"/>
              <a:ext cx="813484" cy="332399"/>
            </a:xfrm>
            <a:prstGeom prst="rect">
              <a:avLst/>
            </a:prstGeom>
            <a:noFill/>
          </p:spPr>
          <p:txBody>
            <a:bodyPr wrap="square" lIns="0" tIns="0" rIns="0" bIns="0"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106" name="Group 105"/>
            <p:cNvGrpSpPr/>
            <p:nvPr/>
          </p:nvGrpSpPr>
          <p:grpSpPr>
            <a:xfrm>
              <a:off x="10553411" y="4826505"/>
              <a:ext cx="361410" cy="451762"/>
              <a:chOff x="2954338" y="6831013"/>
              <a:chExt cx="1041400" cy="1301750"/>
            </a:xfrm>
            <a:solidFill>
              <a:schemeClr val="tx1">
                <a:lumMod val="95000"/>
              </a:schemeClr>
            </a:solidFill>
          </p:grpSpPr>
          <p:sp>
            <p:nvSpPr>
              <p:cNvPr id="10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cxnSp>
        <p:nvCxnSpPr>
          <p:cNvPr id="115" name="Elbow Connector 114"/>
          <p:cNvCxnSpPr>
            <a:stCxn id="95" idx="2"/>
            <a:endCxn id="114" idx="1"/>
          </p:cNvCxnSpPr>
          <p:nvPr/>
        </p:nvCxnSpPr>
        <p:spPr>
          <a:xfrm rot="16200000" flipH="1">
            <a:off x="7792789" y="3216800"/>
            <a:ext cx="2118747" cy="3100555"/>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0996552" y="2955808"/>
            <a:ext cx="1021277"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Apps</a:t>
            </a:r>
          </a:p>
        </p:txBody>
      </p:sp>
      <p:sp>
        <p:nvSpPr>
          <p:cNvPr id="117" name="Freeform 116"/>
          <p:cNvSpPr>
            <a:spLocks/>
          </p:cNvSpPr>
          <p:nvPr/>
        </p:nvSpPr>
        <p:spPr bwMode="auto">
          <a:xfrm>
            <a:off x="10563333" y="2985351"/>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cxnSp>
        <p:nvCxnSpPr>
          <p:cNvPr id="119" name="Elbow Connector 118"/>
          <p:cNvCxnSpPr>
            <a:stCxn id="98" idx="3"/>
          </p:cNvCxnSpPr>
          <p:nvPr/>
        </p:nvCxnSpPr>
        <p:spPr>
          <a:xfrm>
            <a:off x="1742817" y="3067407"/>
            <a:ext cx="4778681" cy="534663"/>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102" idx="3"/>
          </p:cNvCxnSpPr>
          <p:nvPr/>
        </p:nvCxnSpPr>
        <p:spPr>
          <a:xfrm flipV="1">
            <a:off x="1740257" y="3591757"/>
            <a:ext cx="4832947" cy="1532211"/>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95" idx="3"/>
            <a:endCxn id="118" idx="1"/>
          </p:cNvCxnSpPr>
          <p:nvPr/>
        </p:nvCxnSpPr>
        <p:spPr>
          <a:xfrm flipV="1">
            <a:off x="8034813" y="3185332"/>
            <a:ext cx="2445627" cy="190515"/>
          </a:xfrm>
          <a:prstGeom prst="bentConnector3">
            <a:avLst>
              <a:gd name="adj1" fmla="val 13123"/>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7004228" y="3141269"/>
            <a:ext cx="1006152"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HDInsight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Storm/Spark</a:t>
            </a:r>
          </a:p>
        </p:txBody>
      </p:sp>
      <p:sp>
        <p:nvSpPr>
          <p:cNvPr id="99" name="Freeform 98"/>
          <p:cNvSpPr>
            <a:spLocks/>
          </p:cNvSpPr>
          <p:nvPr/>
        </p:nvSpPr>
        <p:spPr bwMode="auto">
          <a:xfrm>
            <a:off x="6617110" y="3255061"/>
            <a:ext cx="343263"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 name="TextBox 12"/>
          <p:cNvSpPr txBox="1"/>
          <p:nvPr/>
        </p:nvSpPr>
        <p:spPr>
          <a:xfrm>
            <a:off x="6531316" y="1866946"/>
            <a:ext cx="568104"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rial Black" panose="020B0A04020102020204" pitchFamily="34" charset="0"/>
                <a:ea typeface="+mn-ea"/>
                <a:cs typeface="+mn-cs"/>
              </a:rPr>
              <a:t>R</a:t>
            </a:r>
            <a:endParaRPr kumimoji="0" lang="en-GB"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Arial Black" panose="020B0A04020102020204" pitchFamily="34" charset="0"/>
              <a:ea typeface="+mn-ea"/>
              <a:cs typeface="+mn-cs"/>
            </a:endParaRPr>
          </a:p>
        </p:txBody>
      </p:sp>
      <p:cxnSp>
        <p:nvCxnSpPr>
          <p:cNvPr id="110" name="Elbow Connector 109"/>
          <p:cNvCxnSpPr>
            <a:stCxn id="154" idx="3"/>
            <a:endCxn id="159" idx="3"/>
          </p:cNvCxnSpPr>
          <p:nvPr/>
        </p:nvCxnSpPr>
        <p:spPr>
          <a:xfrm flipV="1">
            <a:off x="10091034" y="3640546"/>
            <a:ext cx="56023" cy="1419876"/>
          </a:xfrm>
          <a:prstGeom prst="bentConnector3">
            <a:avLst>
              <a:gd name="adj1" fmla="val 508054"/>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0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569648" y="2877945"/>
            <a:ext cx="1526179" cy="53617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Machine Learning</a:t>
            </a:r>
          </a:p>
        </p:txBody>
      </p:sp>
      <p:sp>
        <p:nvSpPr>
          <p:cNvPr id="134" name="Rectangle 133"/>
          <p:cNvSpPr/>
          <p:nvPr/>
        </p:nvSpPr>
        <p:spPr bwMode="auto">
          <a:xfrm>
            <a:off x="8513333"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1">
              <a:lumMod val="75000"/>
            </a:schemeClr>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45" name="Rectangle 144"/>
          <p:cNvSpPr/>
          <p:nvPr/>
        </p:nvSpPr>
        <p:spPr>
          <a:xfrm>
            <a:off x="4856620" y="2670549"/>
            <a:ext cx="94779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sp>
        <p:nvSpPr>
          <p:cNvPr id="149" name="Rectangle 148"/>
          <p:cNvSpPr/>
          <p:nvPr/>
        </p:nvSpPr>
        <p:spPr>
          <a:xfrm>
            <a:off x="7073121" y="1926406"/>
            <a:ext cx="869531"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Machine Learning</a:t>
            </a:r>
          </a:p>
        </p:txBody>
      </p:sp>
      <p:sp>
        <p:nvSpPr>
          <p:cNvPr id="147" name="Rectangle 146"/>
          <p:cNvSpPr/>
          <p:nvPr/>
        </p:nvSpPr>
        <p:spPr>
          <a:xfrm>
            <a:off x="4868726" y="1943073"/>
            <a:ext cx="960743"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517031"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3" name="Rectangle 262"/>
          <p:cNvSpPr/>
          <p:nvPr/>
        </p:nvSpPr>
        <p:spPr>
          <a:xfrm>
            <a:off x="9039657"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8704467"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51" name="Group 350"/>
          <p:cNvGrpSpPr/>
          <p:nvPr/>
        </p:nvGrpSpPr>
        <p:grpSpPr>
          <a:xfrm>
            <a:off x="4536426"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7" name="Rectangle 126"/>
          <p:cNvSpPr/>
          <p:nvPr/>
        </p:nvSpPr>
        <p:spPr bwMode="auto">
          <a:xfrm>
            <a:off x="4445702" y="1902230"/>
            <a:ext cx="1465855" cy="509029"/>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p:cNvGrpSpPr/>
          <p:nvPr/>
        </p:nvGrpSpPr>
        <p:grpSpPr>
          <a:xfrm>
            <a:off x="6573203" y="1902230"/>
            <a:ext cx="1455515" cy="509029"/>
            <a:chOff x="6573203" y="1902229"/>
            <a:chExt cx="1455514" cy="509029"/>
          </a:xfrm>
        </p:grpSpPr>
        <p:sp>
          <p:nvSpPr>
            <p:cNvPr id="303" name="Freeform 302"/>
            <p:cNvSpPr/>
            <p:nvPr/>
          </p:nvSpPr>
          <p:spPr bwMode="auto">
            <a:xfrm flipH="1">
              <a:off x="670773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0" name="Rectangle 129"/>
            <p:cNvSpPr/>
            <p:nvPr/>
          </p:nvSpPr>
          <p:spPr bwMode="auto">
            <a:xfrm>
              <a:off x="6573203" y="1902229"/>
              <a:ext cx="1455514" cy="509029"/>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2" name="Rectangle 151"/>
          <p:cNvSpPr/>
          <p:nvPr/>
        </p:nvSpPr>
        <p:spPr bwMode="auto">
          <a:xfrm>
            <a:off x="4462559" y="2623877"/>
            <a:ext cx="1465855" cy="517859"/>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p:cNvSpPr/>
          <p:nvPr/>
        </p:nvSpPr>
        <p:spPr bwMode="auto">
          <a:xfrm>
            <a:off x="8625179" y="4833997"/>
            <a:ext cx="1465855" cy="452848"/>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p:cNvSpPr/>
          <p:nvPr/>
        </p:nvSpPr>
        <p:spPr>
          <a:xfrm>
            <a:off x="2613162" y="3531597"/>
            <a:ext cx="984972"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505050">
                  <a:lumMod val="75000"/>
                </a:srgbClr>
              </a:solidFill>
              <a:effectLst/>
              <a:uLnTx/>
              <a:uFillTx/>
              <a:latin typeface="Segoe UI"/>
              <a:ea typeface="+mn-ea"/>
              <a:cs typeface="+mn-cs"/>
            </a:endParaRPr>
          </a:p>
        </p:txBody>
      </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lumMod val="75000"/>
                </a:srgbClr>
              </a:solidFill>
              <a:effectLst/>
              <a:uLnTx/>
              <a:uFillTx/>
              <a:latin typeface="Segoe UI"/>
              <a:ea typeface="Segoe UI" pitchFamily="34" charset="0"/>
              <a:cs typeface="Segoe UI" pitchFamily="34" charset="0"/>
            </a:endParaRPr>
          </a:p>
        </p:txBody>
      </p:sp>
      <p:cxnSp>
        <p:nvCxnSpPr>
          <p:cNvPr id="3" name="Elbow Connector 2"/>
          <p:cNvCxnSpPr>
            <a:stCxn id="152" idx="3"/>
            <a:endCxn id="130" idx="1"/>
          </p:cNvCxnSpPr>
          <p:nvPr/>
        </p:nvCxnSpPr>
        <p:spPr>
          <a:xfrm flipV="1">
            <a:off x="5928414" y="2156745"/>
            <a:ext cx="644791" cy="726063"/>
          </a:xfrm>
          <a:prstGeom prst="bentConnector3">
            <a:avLst>
              <a:gd name="adj1" fmla="val 50000"/>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127" idx="3"/>
            <a:endCxn id="130" idx="1"/>
          </p:cNvCxnSpPr>
          <p:nvPr/>
        </p:nvCxnSpPr>
        <p:spPr>
          <a:xfrm>
            <a:off x="5911555" y="2156745"/>
            <a:ext cx="661648" cy="12700"/>
          </a:xfrm>
          <a:prstGeom prst="bentConnector3">
            <a:avLst>
              <a:gd name="adj1" fmla="val 50000"/>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1181257" y="2955808"/>
            <a:ext cx="836571"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Apps</a:t>
            </a:r>
          </a:p>
        </p:txBody>
      </p:sp>
      <p:sp>
        <p:nvSpPr>
          <p:cNvPr id="117" name="Freeform 116"/>
          <p:cNvSpPr>
            <a:spLocks/>
          </p:cNvSpPr>
          <p:nvPr/>
        </p:nvSpPr>
        <p:spPr bwMode="auto">
          <a:xfrm>
            <a:off x="10662857" y="2985351"/>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cxnSp>
        <p:nvCxnSpPr>
          <p:cNvPr id="121" name="Elbow Connector 120"/>
          <p:cNvCxnSpPr>
            <a:stCxn id="130" idx="3"/>
            <a:endCxn id="118" idx="1"/>
          </p:cNvCxnSpPr>
          <p:nvPr/>
        </p:nvCxnSpPr>
        <p:spPr>
          <a:xfrm>
            <a:off x="8028717" y="2156744"/>
            <a:ext cx="2540931" cy="989288"/>
          </a:xfrm>
          <a:prstGeom prst="bentConnector3">
            <a:avLst>
              <a:gd name="adj1" fmla="val 11320"/>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9285372" y="1926406"/>
            <a:ext cx="854448"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Cognitive Services</a:t>
            </a:r>
          </a:p>
        </p:txBody>
      </p:sp>
      <p:grpSp>
        <p:nvGrpSpPr>
          <p:cNvPr id="103" name="Group 102"/>
          <p:cNvGrpSpPr/>
          <p:nvPr/>
        </p:nvGrpSpPr>
        <p:grpSpPr>
          <a:xfrm>
            <a:off x="8724281" y="1999863"/>
            <a:ext cx="400460" cy="256783"/>
            <a:chOff x="7822816" y="2717080"/>
            <a:chExt cx="427431" cy="274077"/>
          </a:xfrm>
        </p:grpSpPr>
        <p:sp>
          <p:nvSpPr>
            <p:cNvPr id="110" name="Freeform 1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2" name="Rectangle 111"/>
          <p:cNvSpPr/>
          <p:nvPr/>
        </p:nvSpPr>
        <p:spPr bwMode="auto">
          <a:xfrm>
            <a:off x="8598240" y="1904318"/>
            <a:ext cx="1455515" cy="506943"/>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3" name="Elbow Connector 112"/>
          <p:cNvCxnSpPr>
            <a:stCxn id="112" idx="2"/>
            <a:endCxn id="118" idx="1"/>
          </p:cNvCxnSpPr>
          <p:nvPr/>
        </p:nvCxnSpPr>
        <p:spPr>
          <a:xfrm rot="16200000" flipH="1">
            <a:off x="9580437" y="2156821"/>
            <a:ext cx="734772" cy="1243651"/>
          </a:xfrm>
          <a:prstGeom prst="bentConnector2">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130" idx="3"/>
            <a:endCxn id="154" idx="1"/>
          </p:cNvCxnSpPr>
          <p:nvPr/>
        </p:nvCxnSpPr>
        <p:spPr>
          <a:xfrm>
            <a:off x="8028718" y="2156744"/>
            <a:ext cx="596463" cy="2903677"/>
          </a:xfrm>
          <a:prstGeom prst="bentConnector3">
            <a:avLst>
              <a:gd name="adj1" fmla="val 48957"/>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2255277" y="1873937"/>
            <a:ext cx="1465855" cy="452849"/>
            <a:chOff x="2255276" y="1873931"/>
            <a:chExt cx="1465854" cy="452848"/>
          </a:xfrm>
        </p:grpSpPr>
        <p:sp>
          <p:nvSpPr>
            <p:cNvPr id="125" name="Rectangle 124"/>
            <p:cNvSpPr/>
            <p:nvPr/>
          </p:nvSpPr>
          <p:spPr bwMode="auto">
            <a:xfrm>
              <a:off x="2255276" y="1873931"/>
              <a:ext cx="1465854" cy="452848"/>
            </a:xfrm>
            <a:prstGeom prst="rect">
              <a:avLst/>
            </a:prstGeom>
            <a:solidFill>
              <a:schemeClr val="accent5">
                <a:lumMod val="40000"/>
                <a:lumOff val="6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a:xfrm>
              <a:off x="2809917" y="1890136"/>
              <a:ext cx="859264" cy="43088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50000"/>
                    </a:srgbClr>
                  </a:solidFill>
                  <a:effectLst/>
                  <a:uLnTx/>
                  <a:uFillTx/>
                  <a:latin typeface="Segoe UI"/>
                  <a:ea typeface="+mn-ea"/>
                  <a:cs typeface="Segoe UI Semilight" panose="020B0402040204020203" pitchFamily="34" charset="0"/>
                </a:rPr>
                <a:t>Data Factory</a:t>
              </a:r>
              <a:endParaRPr kumimoji="0" lang="en-US" sz="1100"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sp>
          <p:nvSpPr>
            <p:cNvPr id="128" name="Freeform 127"/>
            <p:cNvSpPr/>
            <p:nvPr/>
          </p:nvSpPr>
          <p:spPr bwMode="auto">
            <a:xfrm>
              <a:off x="2384804"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lumMod val="50000"/>
                  </a:srgbClr>
                </a:solidFill>
                <a:effectLst/>
                <a:uLnTx/>
                <a:uFillTx/>
                <a:latin typeface="Segoe UI"/>
                <a:ea typeface="Segoe UI" pitchFamily="34" charset="0"/>
                <a:cs typeface="Segoe UI" pitchFamily="34" charset="0"/>
              </a:endParaRPr>
            </a:p>
          </p:txBody>
        </p:sp>
      </p:grpSp>
      <p:sp>
        <p:nvSpPr>
          <p:cNvPr id="129" name="TextBox 128"/>
          <p:cNvSpPr txBox="1"/>
          <p:nvPr/>
        </p:nvSpPr>
        <p:spPr>
          <a:xfrm>
            <a:off x="2373673" y="2395396"/>
            <a:ext cx="1199687"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5C2D91">
                    <a:lumMod val="60000"/>
                    <a:lumOff val="40000"/>
                  </a:srgbClr>
                </a:solidFill>
                <a:effectLst/>
                <a:uLnTx/>
                <a:uFillTx/>
                <a:latin typeface="Segoe UI Light"/>
                <a:ea typeface="+mn-ea"/>
                <a:cs typeface="+mn-cs"/>
              </a:rPr>
              <a:t>Re-training</a:t>
            </a:r>
          </a:p>
        </p:txBody>
      </p:sp>
      <p:grpSp>
        <p:nvGrpSpPr>
          <p:cNvPr id="139" name="Group 138"/>
          <p:cNvGrpSpPr/>
          <p:nvPr/>
        </p:nvGrpSpPr>
        <p:grpSpPr>
          <a:xfrm>
            <a:off x="399446" y="3026135"/>
            <a:ext cx="1448180" cy="737119"/>
            <a:chOff x="35741" y="2657913"/>
            <a:chExt cx="1448180" cy="737118"/>
          </a:xfrm>
        </p:grpSpPr>
        <p:sp>
          <p:nvSpPr>
            <p:cNvPr id="140" name="Rectangle 139"/>
            <p:cNvSpPr/>
            <p:nvPr/>
          </p:nvSpPr>
          <p:spPr bwMode="auto">
            <a:xfrm>
              <a:off x="35741" y="2771331"/>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TextBox 140"/>
            <p:cNvSpPr txBox="1"/>
            <p:nvPr/>
          </p:nvSpPr>
          <p:spPr>
            <a:xfrm>
              <a:off x="731505" y="2872437"/>
              <a:ext cx="712779" cy="316753"/>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rgbClr val="FFFFFF">
                      <a:lumMod val="95000"/>
                    </a:srgbClr>
                  </a:solidFill>
                  <a:effectLst/>
                  <a:uLnTx/>
                  <a:uFillTx/>
                  <a:latin typeface="Segoe UI"/>
                  <a:ea typeface="+mn-ea"/>
                  <a:cs typeface="Segoe UI Semilight" panose="020B0402040204020203" pitchFamily="34" charset="0"/>
                </a:rPr>
                <a:t>Data Sources</a:t>
              </a:r>
            </a:p>
          </p:txBody>
        </p:sp>
        <p:pic>
          <p:nvPicPr>
            <p:cNvPr id="143" name="Picture 14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527" y="2657913"/>
              <a:ext cx="629979" cy="737118"/>
            </a:xfrm>
            <a:prstGeom prst="rect">
              <a:avLst/>
            </a:prstGeom>
          </p:spPr>
        </p:pic>
      </p:grpSp>
      <p:cxnSp>
        <p:nvCxnSpPr>
          <p:cNvPr id="144" name="Elbow Connector 143"/>
          <p:cNvCxnSpPr>
            <a:stCxn id="140" idx="3"/>
            <a:endCxn id="130" idx="1"/>
          </p:cNvCxnSpPr>
          <p:nvPr/>
        </p:nvCxnSpPr>
        <p:spPr>
          <a:xfrm flipV="1">
            <a:off x="1847625" y="2156745"/>
            <a:ext cx="4725579" cy="1242777"/>
          </a:xfrm>
          <a:prstGeom prst="bentConnector3">
            <a:avLst>
              <a:gd name="adj1" fmla="val 93192"/>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10569649" y="4795590"/>
            <a:ext cx="1448180" cy="519936"/>
            <a:chOff x="10596632" y="1367358"/>
            <a:chExt cx="1448180" cy="519936"/>
          </a:xfrm>
        </p:grpSpPr>
        <p:grpSp>
          <p:nvGrpSpPr>
            <p:cNvPr id="148" name="Group 147"/>
            <p:cNvGrpSpPr/>
            <p:nvPr/>
          </p:nvGrpSpPr>
          <p:grpSpPr>
            <a:xfrm>
              <a:off x="10596632" y="1367358"/>
              <a:ext cx="1448180" cy="519936"/>
              <a:chOff x="10546298" y="1367358"/>
              <a:chExt cx="1448180" cy="519936"/>
            </a:xfrm>
          </p:grpSpPr>
          <p:sp>
            <p:nvSpPr>
              <p:cNvPr id="151" name="Rectangle 150"/>
              <p:cNvSpPr/>
              <p:nvPr/>
            </p:nvSpPr>
            <p:spPr bwMode="auto">
              <a:xfrm>
                <a:off x="10546298" y="1367358"/>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3" name="Group 152"/>
              <p:cNvGrpSpPr/>
              <p:nvPr/>
            </p:nvGrpSpPr>
            <p:grpSpPr>
              <a:xfrm>
                <a:off x="10696381" y="1469615"/>
                <a:ext cx="353425" cy="361026"/>
                <a:chOff x="6112510" y="6954657"/>
                <a:chExt cx="1181100" cy="1206500"/>
              </a:xfrm>
              <a:solidFill>
                <a:schemeClr val="tx1">
                  <a:lumMod val="95000"/>
                </a:schemeClr>
              </a:solidFill>
            </p:grpSpPr>
            <p:sp>
              <p:nvSpPr>
                <p:cNvPr id="156"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50" name="TextBox 149"/>
            <p:cNvSpPr txBox="1"/>
            <p:nvPr/>
          </p:nvSpPr>
          <p:spPr>
            <a:xfrm>
              <a:off x="11124861" y="1398169"/>
              <a:ext cx="812673"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lumMod val="95000"/>
                    </a:srgbClr>
                  </a:solidFill>
                  <a:effectLst/>
                  <a:uLnTx/>
                  <a:uFillTx/>
                  <a:latin typeface="Segoe UI Semilight" panose="020B0402040204020203" pitchFamily="34" charset="0"/>
                  <a:ea typeface="+mn-ea"/>
                  <a:cs typeface="Segoe UI Semilight" panose="020B0402040204020203" pitchFamily="34" charset="0"/>
                </a:rPr>
                <a:t>People</a:t>
              </a:r>
            </a:p>
          </p:txBody>
        </p:sp>
      </p:grpSp>
      <p:cxnSp>
        <p:nvCxnSpPr>
          <p:cNvPr id="161" name="Elbow Connector 160"/>
          <p:cNvCxnSpPr>
            <a:stCxn id="154" idx="3"/>
            <a:endCxn id="151" idx="1"/>
          </p:cNvCxnSpPr>
          <p:nvPr/>
        </p:nvCxnSpPr>
        <p:spPr>
          <a:xfrm flipV="1">
            <a:off x="10091034" y="5055557"/>
            <a:ext cx="478615" cy="4864"/>
          </a:xfrm>
          <a:prstGeom prst="bentConnector3">
            <a:avLst>
              <a:gd name="adj1" fmla="val 50000"/>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5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57519" y="166961"/>
            <a:ext cx="11655840" cy="899665"/>
          </a:xfrm>
        </p:spPr>
        <p:txBody>
          <a:bodyPr/>
          <a:lstStyle/>
          <a:p>
            <a:r>
              <a:rPr lang="en-US" sz="4000" dirty="0">
                <a:solidFill>
                  <a:schemeClr val="bg1">
                    <a:lumMod val="75000"/>
                  </a:schemeClr>
                </a:solidFill>
              </a:rPr>
              <a:t>Traditional BI</a:t>
            </a:r>
          </a:p>
        </p:txBody>
      </p:sp>
      <p:sp>
        <p:nvSpPr>
          <p:cNvPr id="134" name="Rectangle 133"/>
          <p:cNvSpPr/>
          <p:nvPr/>
        </p:nvSpPr>
        <p:spPr bwMode="auto">
          <a:xfrm>
            <a:off x="8559437"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50499"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84210"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411905"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89543" y="1189495"/>
            <a:ext cx="172287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45" name="Rectangle 144"/>
          <p:cNvSpPr/>
          <p:nvPr/>
        </p:nvSpPr>
        <p:spPr>
          <a:xfrm>
            <a:off x="4905563" y="2689337"/>
            <a:ext cx="1030084"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grpSp>
        <p:nvGrpSpPr>
          <p:cNvPr id="351" name="Group 350"/>
          <p:cNvGrpSpPr/>
          <p:nvPr/>
        </p:nvGrpSpPr>
        <p:grpSpPr>
          <a:xfrm>
            <a:off x="4609210"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2" name="Rectangle 151"/>
          <p:cNvSpPr/>
          <p:nvPr/>
        </p:nvSpPr>
        <p:spPr bwMode="auto">
          <a:xfrm>
            <a:off x="4508663" y="2661456"/>
            <a:ext cx="1465855" cy="489153"/>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p:cNvGrpSpPr/>
          <p:nvPr/>
        </p:nvGrpSpPr>
        <p:grpSpPr>
          <a:xfrm>
            <a:off x="2255277" y="1873937"/>
            <a:ext cx="1465855" cy="452849"/>
            <a:chOff x="2255276" y="1873931"/>
            <a:chExt cx="1465854" cy="452848"/>
          </a:xfrm>
          <a:solidFill>
            <a:schemeClr val="accent1">
              <a:lumMod val="40000"/>
              <a:lumOff val="60000"/>
            </a:schemeClr>
          </a:solidFill>
        </p:grpSpPr>
        <p:sp>
          <p:nvSpPr>
            <p:cNvPr id="155" name="Rectangle 154"/>
            <p:cNvSpPr/>
            <p:nvPr/>
          </p:nvSpPr>
          <p:spPr bwMode="auto">
            <a:xfrm>
              <a:off x="2255276" y="1873931"/>
              <a:ext cx="1465854" cy="452848"/>
            </a:xfrm>
            <a:prstGeom prst="rect">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p:cNvSpPr/>
            <p:nvPr/>
          </p:nvSpPr>
          <p:spPr>
            <a:xfrm>
              <a:off x="2809917" y="1890136"/>
              <a:ext cx="859264" cy="430886"/>
            </a:xfrm>
            <a:prstGeom prst="rect">
              <a:avLst/>
            </a:prstGeom>
            <a:grpFill/>
            <a:ln>
              <a:noFill/>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50000"/>
                    </a:srgbClr>
                  </a:solidFill>
                  <a:effectLst/>
                  <a:uLnTx/>
                  <a:uFillTx/>
                  <a:latin typeface="Segoe UI"/>
                  <a:ea typeface="+mn-ea"/>
                  <a:cs typeface="Segoe UI Semilight" panose="020B0402040204020203" pitchFamily="34" charset="0"/>
                </a:rPr>
                <a:t>Data Factory</a:t>
              </a:r>
              <a:endParaRPr kumimoji="0" lang="en-US" sz="1100"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sp>
          <p:nvSpPr>
            <p:cNvPr id="301" name="Freeform 300"/>
            <p:cNvSpPr/>
            <p:nvPr/>
          </p:nvSpPr>
          <p:spPr bwMode="auto">
            <a:xfrm>
              <a:off x="2384804"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lumMod val="50000"/>
                  </a:srgbClr>
                </a:solidFill>
                <a:effectLst/>
                <a:uLnTx/>
                <a:uFillTx/>
                <a:latin typeface="Segoe UI"/>
                <a:ea typeface="Segoe UI" pitchFamily="34" charset="0"/>
                <a:cs typeface="Segoe UI" pitchFamily="34" charset="0"/>
              </a:endParaRPr>
            </a:p>
          </p:txBody>
        </p:sp>
      </p:grpSp>
      <p:grpSp>
        <p:nvGrpSpPr>
          <p:cNvPr id="5" name="Group 4"/>
          <p:cNvGrpSpPr/>
          <p:nvPr/>
        </p:nvGrpSpPr>
        <p:grpSpPr>
          <a:xfrm>
            <a:off x="327110" y="2936085"/>
            <a:ext cx="1448180" cy="737119"/>
            <a:chOff x="35741" y="2657913"/>
            <a:chExt cx="1448180" cy="737118"/>
          </a:xfrm>
        </p:grpSpPr>
        <p:sp>
          <p:nvSpPr>
            <p:cNvPr id="4" name="Rectangle 3"/>
            <p:cNvSpPr/>
            <p:nvPr/>
          </p:nvSpPr>
          <p:spPr bwMode="auto">
            <a:xfrm>
              <a:off x="35741" y="2771331"/>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TextBox 176"/>
            <p:cNvSpPr txBox="1"/>
            <p:nvPr/>
          </p:nvSpPr>
          <p:spPr>
            <a:xfrm>
              <a:off x="731505" y="2872437"/>
              <a:ext cx="712779" cy="316753"/>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rgbClr val="FFFFFF">
                      <a:lumMod val="95000"/>
                    </a:srgbClr>
                  </a:solidFill>
                  <a:effectLst/>
                  <a:uLnTx/>
                  <a:uFillTx/>
                  <a:latin typeface="Segoe UI"/>
                  <a:ea typeface="+mn-ea"/>
                  <a:cs typeface="Segoe UI Semilight" panose="020B0402040204020203" pitchFamily="34" charset="0"/>
                </a:rPr>
                <a:t>Data Sources</a:t>
              </a:r>
            </a:p>
          </p:txBody>
        </p:sp>
        <p:pic>
          <p:nvPicPr>
            <p:cNvPr id="291" name="Picture 29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527" y="2657913"/>
              <a:ext cx="629979" cy="737118"/>
            </a:xfrm>
            <a:prstGeom prst="rect">
              <a:avLst/>
            </a:prstGeom>
          </p:spPr>
        </p:pic>
      </p:grpSp>
      <p:sp>
        <p:nvSpPr>
          <p:cNvPr id="42" name="TextBox 41"/>
          <p:cNvSpPr txBox="1"/>
          <p:nvPr/>
        </p:nvSpPr>
        <p:spPr>
          <a:xfrm>
            <a:off x="2472772" y="2363499"/>
            <a:ext cx="1050609"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0078D7">
                    <a:lumMod val="60000"/>
                    <a:lumOff val="40000"/>
                  </a:srgbClr>
                </a:solidFill>
                <a:effectLst/>
                <a:uLnTx/>
                <a:uFillTx/>
                <a:latin typeface="Segoe UI Light"/>
                <a:ea typeface="+mn-ea"/>
                <a:cs typeface="+mn-cs"/>
              </a:rPr>
              <a:t>manages</a:t>
            </a:r>
          </a:p>
        </p:txBody>
      </p:sp>
      <p:cxnSp>
        <p:nvCxnSpPr>
          <p:cNvPr id="140" name="Elbow Connector 139"/>
          <p:cNvCxnSpPr>
            <a:stCxn id="4" idx="3"/>
            <a:endCxn id="152" idx="1"/>
          </p:cNvCxnSpPr>
          <p:nvPr/>
        </p:nvCxnSpPr>
        <p:spPr>
          <a:xfrm flipV="1">
            <a:off x="1775290" y="2906033"/>
            <a:ext cx="2733375" cy="403439"/>
          </a:xfrm>
          <a:prstGeom prst="bentConnector3">
            <a:avLst>
              <a:gd name="adj1" fmla="val 50000"/>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152" idx="3"/>
            <a:endCxn id="72" idx="1"/>
          </p:cNvCxnSpPr>
          <p:nvPr/>
        </p:nvCxnSpPr>
        <p:spPr>
          <a:xfrm>
            <a:off x="5974518" y="2906031"/>
            <a:ext cx="2650663" cy="2154391"/>
          </a:xfrm>
          <a:prstGeom prst="bentConnector3">
            <a:avLst>
              <a:gd name="adj1" fmla="val 50000"/>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8845488" y="3504496"/>
            <a:ext cx="295835" cy="295835"/>
            <a:chOff x="3236100" y="589298"/>
            <a:chExt cx="5641200" cy="5641200"/>
          </a:xfrm>
        </p:grpSpPr>
        <p:sp>
          <p:nvSpPr>
            <p:cNvPr id="63" name="Freeform 62"/>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4" name="Freeform 63"/>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65" name="Rectangle 64"/>
          <p:cNvSpPr/>
          <p:nvPr/>
        </p:nvSpPr>
        <p:spPr>
          <a:xfrm>
            <a:off x="9039657"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66" name="Group 65"/>
          <p:cNvGrpSpPr/>
          <p:nvPr/>
        </p:nvGrpSpPr>
        <p:grpSpPr>
          <a:xfrm>
            <a:off x="8704467" y="4944835"/>
            <a:ext cx="304404" cy="194560"/>
            <a:chOff x="7884058" y="5368509"/>
            <a:chExt cx="324905" cy="207663"/>
          </a:xfrm>
        </p:grpSpPr>
        <p:sp>
          <p:nvSpPr>
            <p:cNvPr id="67"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72" name="Rectangle 71"/>
          <p:cNvSpPr/>
          <p:nvPr/>
        </p:nvSpPr>
        <p:spPr bwMode="auto">
          <a:xfrm>
            <a:off x="8625179" y="4833997"/>
            <a:ext cx="1465855" cy="452848"/>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8681202" y="3393464"/>
            <a:ext cx="1465855" cy="494163"/>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a:xfrm>
            <a:off x="9216479" y="3531596"/>
            <a:ext cx="1188805"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Cortana</a:t>
            </a:r>
          </a:p>
        </p:txBody>
      </p:sp>
      <p:cxnSp>
        <p:nvCxnSpPr>
          <p:cNvPr id="81" name="Elbow Connector 80"/>
          <p:cNvCxnSpPr>
            <a:stCxn id="72" idx="3"/>
            <a:endCxn id="73" idx="3"/>
          </p:cNvCxnSpPr>
          <p:nvPr/>
        </p:nvCxnSpPr>
        <p:spPr>
          <a:xfrm flipV="1">
            <a:off x="10091034" y="3640546"/>
            <a:ext cx="56023" cy="1419876"/>
          </a:xfrm>
          <a:prstGeom prst="bentConnector3">
            <a:avLst>
              <a:gd name="adj1" fmla="val 1136980"/>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2" idx="3"/>
            <a:endCxn id="91" idx="2"/>
          </p:cNvCxnSpPr>
          <p:nvPr/>
        </p:nvCxnSpPr>
        <p:spPr>
          <a:xfrm flipV="1">
            <a:off x="10091034" y="2877197"/>
            <a:ext cx="1229689" cy="2183225"/>
          </a:xfrm>
          <a:prstGeom prst="bentConnector2">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73" idx="0"/>
            <a:endCxn id="91" idx="1"/>
          </p:cNvCxnSpPr>
          <p:nvPr/>
        </p:nvCxnSpPr>
        <p:spPr>
          <a:xfrm rot="5400000" flipH="1" flipV="1">
            <a:off x="9617263" y="2414095"/>
            <a:ext cx="776236" cy="1182504"/>
          </a:xfrm>
          <a:prstGeom prst="bentConnector2">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0596633" y="2357261"/>
            <a:ext cx="1448180" cy="519936"/>
            <a:chOff x="10596632" y="1367358"/>
            <a:chExt cx="1448180" cy="519936"/>
          </a:xfrm>
        </p:grpSpPr>
        <p:grpSp>
          <p:nvGrpSpPr>
            <p:cNvPr id="17" name="Group 16"/>
            <p:cNvGrpSpPr/>
            <p:nvPr/>
          </p:nvGrpSpPr>
          <p:grpSpPr>
            <a:xfrm>
              <a:off x="10596632" y="1367358"/>
              <a:ext cx="1448180" cy="519936"/>
              <a:chOff x="10546298" y="1367358"/>
              <a:chExt cx="1448180" cy="519936"/>
            </a:xfrm>
          </p:grpSpPr>
          <p:sp>
            <p:nvSpPr>
              <p:cNvPr id="91" name="Rectangle 90"/>
              <p:cNvSpPr/>
              <p:nvPr/>
            </p:nvSpPr>
            <p:spPr bwMode="auto">
              <a:xfrm>
                <a:off x="10546298" y="1367358"/>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10696381" y="1469615"/>
                <a:ext cx="353425" cy="361026"/>
                <a:chOff x="6112510" y="6954657"/>
                <a:chExt cx="1181100" cy="1206500"/>
              </a:xfrm>
              <a:solidFill>
                <a:schemeClr val="tx1">
                  <a:lumMod val="95000"/>
                </a:schemeClr>
              </a:solidFill>
            </p:grpSpPr>
            <p:sp>
              <p:nvSpPr>
                <p:cNvPr id="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85" name="TextBox 84"/>
            <p:cNvSpPr txBox="1"/>
            <p:nvPr/>
          </p:nvSpPr>
          <p:spPr>
            <a:xfrm>
              <a:off x="11124861" y="1398169"/>
              <a:ext cx="812673"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lumMod val="95000"/>
                    </a:srgbClr>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33997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480440" y="3250391"/>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Conversation as a Service</a:t>
            </a:r>
          </a:p>
        </p:txBody>
      </p:sp>
      <p:sp>
        <p:nvSpPr>
          <p:cNvPr id="134" name="Rectangle 133"/>
          <p:cNvSpPr/>
          <p:nvPr/>
        </p:nvSpPr>
        <p:spPr bwMode="auto">
          <a:xfrm>
            <a:off x="8513333"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1">
              <a:lumMod val="75000"/>
            </a:schemeClr>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86" name="Rectangle 85"/>
          <p:cNvSpPr/>
          <p:nvPr/>
        </p:nvSpPr>
        <p:spPr>
          <a:xfrm>
            <a:off x="2613162" y="3531597"/>
            <a:ext cx="984972"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505050">
                  <a:lumMod val="75000"/>
                </a:srgbClr>
              </a:solidFill>
              <a:effectLst/>
              <a:uLnTx/>
              <a:uFillTx/>
              <a:latin typeface="Segoe UI"/>
              <a:ea typeface="+mn-ea"/>
              <a:cs typeface="+mn-cs"/>
            </a:endParaRPr>
          </a:p>
        </p:txBody>
      </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lumMod val="75000"/>
                </a:srgbClr>
              </a:solidFill>
              <a:effectLst/>
              <a:uLnTx/>
              <a:uFillTx/>
              <a:latin typeface="Segoe UI"/>
              <a:ea typeface="Segoe UI" pitchFamily="34" charset="0"/>
              <a:cs typeface="Segoe UI" pitchFamily="34" charset="0"/>
            </a:endParaRPr>
          </a:p>
        </p:txBody>
      </p:sp>
      <p:sp>
        <p:nvSpPr>
          <p:cNvPr id="116" name="TextBox 115"/>
          <p:cNvSpPr txBox="1"/>
          <p:nvPr/>
        </p:nvSpPr>
        <p:spPr>
          <a:xfrm>
            <a:off x="10996552" y="3256294"/>
            <a:ext cx="1021277"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Apps</a:t>
            </a:r>
          </a:p>
        </p:txBody>
      </p:sp>
      <p:sp>
        <p:nvSpPr>
          <p:cNvPr id="117" name="Freeform 116"/>
          <p:cNvSpPr>
            <a:spLocks/>
          </p:cNvSpPr>
          <p:nvPr/>
        </p:nvSpPr>
        <p:spPr bwMode="auto">
          <a:xfrm>
            <a:off x="10563333" y="3285837"/>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cxnSp>
        <p:nvCxnSpPr>
          <p:cNvPr id="121" name="Elbow Connector 120"/>
          <p:cNvCxnSpPr>
            <a:stCxn id="85" idx="3"/>
            <a:endCxn id="118" idx="0"/>
          </p:cNvCxnSpPr>
          <p:nvPr/>
        </p:nvCxnSpPr>
        <p:spPr>
          <a:xfrm>
            <a:off x="10067843" y="2878806"/>
            <a:ext cx="1220291" cy="371585"/>
          </a:xfrm>
          <a:prstGeom prst="bentConnector2">
            <a:avLst/>
          </a:prstGeom>
          <a:ln w="5715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9285372" y="1926406"/>
            <a:ext cx="854448"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Cognitive Services</a:t>
            </a:r>
          </a:p>
        </p:txBody>
      </p:sp>
      <p:grpSp>
        <p:nvGrpSpPr>
          <p:cNvPr id="103" name="Group 102"/>
          <p:cNvGrpSpPr/>
          <p:nvPr/>
        </p:nvGrpSpPr>
        <p:grpSpPr>
          <a:xfrm>
            <a:off x="8724281" y="1999863"/>
            <a:ext cx="400460" cy="256783"/>
            <a:chOff x="7822816" y="2717080"/>
            <a:chExt cx="427431" cy="274077"/>
          </a:xfrm>
        </p:grpSpPr>
        <p:sp>
          <p:nvSpPr>
            <p:cNvPr id="110" name="Freeform 1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2" name="Rectangle 111"/>
          <p:cNvSpPr/>
          <p:nvPr/>
        </p:nvSpPr>
        <p:spPr bwMode="auto">
          <a:xfrm>
            <a:off x="8598240" y="1904318"/>
            <a:ext cx="1455515" cy="506943"/>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2" name="Elbow Connector 121"/>
          <p:cNvCxnSpPr>
            <a:stCxn id="112" idx="1"/>
            <a:endCxn id="85" idx="1"/>
          </p:cNvCxnSpPr>
          <p:nvPr/>
        </p:nvCxnSpPr>
        <p:spPr>
          <a:xfrm rot="10800000" flipH="1" flipV="1">
            <a:off x="8598240" y="2157789"/>
            <a:ext cx="14088" cy="721016"/>
          </a:xfrm>
          <a:prstGeom prst="bentConnector3">
            <a:avLst>
              <a:gd name="adj1" fmla="val -2331722"/>
            </a:avLst>
          </a:prstGeom>
          <a:ln w="5715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9099848" y="2675745"/>
            <a:ext cx="1188805" cy="430887"/>
          </a:xfrm>
          <a:prstGeom prst="rect">
            <a:avLst/>
          </a:prstGeom>
        </p:spPr>
        <p:txBody>
          <a:bodyPr wrap="square"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Framework</a:t>
            </a:r>
          </a:p>
        </p:txBody>
      </p:sp>
      <p:sp>
        <p:nvSpPr>
          <p:cNvPr id="80" name="Freeform 79"/>
          <p:cNvSpPr/>
          <p:nvPr/>
        </p:nvSpPr>
        <p:spPr bwMode="auto">
          <a:xfrm>
            <a:off x="8701873" y="2768398"/>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84"/>
          <p:cNvSpPr/>
          <p:nvPr/>
        </p:nvSpPr>
        <p:spPr bwMode="auto">
          <a:xfrm>
            <a:off x="8612328" y="2625334"/>
            <a:ext cx="1455515" cy="506943"/>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7073121" y="1926406"/>
            <a:ext cx="869531"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Machine Learning</a:t>
            </a:r>
          </a:p>
        </p:txBody>
      </p:sp>
      <p:grpSp>
        <p:nvGrpSpPr>
          <p:cNvPr id="99" name="Group 98"/>
          <p:cNvGrpSpPr/>
          <p:nvPr/>
        </p:nvGrpSpPr>
        <p:grpSpPr>
          <a:xfrm>
            <a:off x="6573203" y="1902230"/>
            <a:ext cx="1455515" cy="509029"/>
            <a:chOff x="6573203" y="1902229"/>
            <a:chExt cx="1455514" cy="509029"/>
          </a:xfrm>
        </p:grpSpPr>
        <p:sp>
          <p:nvSpPr>
            <p:cNvPr id="101" name="Freeform 100"/>
            <p:cNvSpPr/>
            <p:nvPr/>
          </p:nvSpPr>
          <p:spPr bwMode="auto">
            <a:xfrm flipH="1">
              <a:off x="670773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Rectangle 101"/>
            <p:cNvSpPr/>
            <p:nvPr/>
          </p:nvSpPr>
          <p:spPr bwMode="auto">
            <a:xfrm>
              <a:off x="6573203" y="1902229"/>
              <a:ext cx="1455514" cy="509029"/>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4" name="Elbow Connector 103"/>
          <p:cNvCxnSpPr>
            <a:stCxn id="102" idx="2"/>
            <a:endCxn id="118" idx="1"/>
          </p:cNvCxnSpPr>
          <p:nvPr/>
        </p:nvCxnSpPr>
        <p:spPr>
          <a:xfrm rot="16200000" flipH="1">
            <a:off x="8298002" y="1414218"/>
            <a:ext cx="1185396" cy="3179479"/>
          </a:xfrm>
          <a:prstGeom prst="bentConnector2">
            <a:avLst/>
          </a:prstGeom>
          <a:ln w="57150">
            <a:solidFill>
              <a:schemeClr val="accent2">
                <a:lumMod val="60000"/>
                <a:lumOff val="4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112" idx="3"/>
            <a:endCxn id="118" idx="0"/>
          </p:cNvCxnSpPr>
          <p:nvPr/>
        </p:nvCxnSpPr>
        <p:spPr>
          <a:xfrm>
            <a:off x="10053755" y="2157790"/>
            <a:ext cx="1234379" cy="1092601"/>
          </a:xfrm>
          <a:prstGeom prst="bentConnector2">
            <a:avLst/>
          </a:prstGeom>
          <a:ln w="57150">
            <a:solidFill>
              <a:schemeClr val="accent2">
                <a:lumMod val="60000"/>
                <a:lumOff val="4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0480440" y="5999303"/>
            <a:ext cx="863285" cy="6928"/>
          </a:xfrm>
          <a:prstGeom prst="line">
            <a:avLst/>
          </a:prstGeom>
          <a:ln w="3810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flipV="1">
            <a:off x="10480440" y="6317956"/>
            <a:ext cx="863285" cy="6928"/>
          </a:xfrm>
          <a:prstGeom prst="line">
            <a:avLst/>
          </a:prstGeom>
          <a:ln w="38100">
            <a:solidFill>
              <a:schemeClr val="accent2">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872058" y="5828490"/>
            <a:ext cx="1438599" cy="341632"/>
          </a:xfrm>
          <a:prstGeom prst="rect">
            <a:avLst/>
          </a:prstGeom>
        </p:spPr>
        <p:txBody>
          <a:bodyPr wrap="none">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800" b="0" i="0" u="none" strike="noStrike" kern="0" cap="none" spc="-31" normalizeH="0" baseline="0" noProof="0" dirty="0">
                <a:ln>
                  <a:noFill/>
                </a:ln>
                <a:solidFill>
                  <a:srgbClr val="505050">
                    <a:lumMod val="75000"/>
                  </a:srgbClr>
                </a:solidFill>
                <a:effectLst/>
                <a:uLnTx/>
                <a:uFillTx/>
                <a:latin typeface="Segoe UI Semilight" panose="020B0402040204020203" pitchFamily="34" charset="0"/>
                <a:ea typeface="+mn-ea"/>
                <a:cs typeface="Segoe UI Semilight" panose="020B0402040204020203" pitchFamily="34" charset="0"/>
              </a:rPr>
              <a:t>Conversation</a:t>
            </a:r>
          </a:p>
        </p:txBody>
      </p:sp>
      <p:sp>
        <p:nvSpPr>
          <p:cNvPr id="120" name="Rectangle 119"/>
          <p:cNvSpPr/>
          <p:nvPr/>
        </p:nvSpPr>
        <p:spPr>
          <a:xfrm>
            <a:off x="8872058" y="6154070"/>
            <a:ext cx="1268681" cy="341632"/>
          </a:xfrm>
          <a:prstGeom prst="rect">
            <a:avLst/>
          </a:prstGeom>
        </p:spPr>
        <p:txBody>
          <a:bodyPr wrap="none">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800" b="0" i="0" u="none" strike="noStrike" kern="0" cap="none" spc="-31" normalizeH="0" baseline="0" noProof="0" dirty="0">
                <a:ln>
                  <a:noFill/>
                </a:ln>
                <a:solidFill>
                  <a:srgbClr val="505050">
                    <a:lumMod val="75000"/>
                  </a:srgbClr>
                </a:solidFill>
                <a:effectLst/>
                <a:uLnTx/>
                <a:uFillTx/>
                <a:latin typeface="Segoe UI Semilight" panose="020B0402040204020203" pitchFamily="34" charset="0"/>
                <a:ea typeface="+mn-ea"/>
                <a:cs typeface="Segoe UI Semilight" panose="020B0402040204020203" pitchFamily="34" charset="0"/>
              </a:rPr>
              <a:t>Intelligence</a:t>
            </a:r>
          </a:p>
        </p:txBody>
      </p:sp>
    </p:spTree>
    <p:extLst>
      <p:ext uri="{BB962C8B-B14F-4D97-AF65-F5344CB8AC3E}">
        <p14:creationId xmlns:p14="http://schemas.microsoft.com/office/powerpoint/2010/main" val="145360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a:ln>
            <a:noFill/>
          </a:ln>
        </p:spPr>
        <p:txBody>
          <a:bodyPr anchor="ctr">
            <a:noAutofit/>
          </a:bodyPr>
          <a:lstStyle/>
          <a:p>
            <a:pPr>
              <a:lnSpc>
                <a:spcPct val="100000"/>
              </a:lnSpc>
            </a:pPr>
            <a:r>
              <a:rPr lang="en-GB" sz="5400" dirty="0">
                <a:solidFill>
                  <a:schemeClr val="bg1"/>
                </a:solidFill>
              </a:rPr>
              <a:t>Computing Systems that become smarter with </a:t>
            </a:r>
            <a:r>
              <a:rPr lang="en-GB" sz="6600" b="1" dirty="0">
                <a:solidFill>
                  <a:schemeClr val="bg1"/>
                </a:solidFill>
              </a:rPr>
              <a:t>Experience</a:t>
            </a:r>
            <a:br>
              <a:rPr lang="en-GB" sz="5400" dirty="0">
                <a:solidFill>
                  <a:schemeClr val="bg1"/>
                </a:solidFill>
              </a:rPr>
            </a:br>
            <a:br>
              <a:rPr lang="en-GB" sz="5400" dirty="0">
                <a:solidFill>
                  <a:schemeClr val="bg1"/>
                </a:solidFill>
              </a:rPr>
            </a:br>
            <a:r>
              <a:rPr lang="en-GB" sz="5400" b="1" dirty="0">
                <a:solidFill>
                  <a:schemeClr val="bg1"/>
                </a:solidFill>
              </a:rPr>
              <a:t>Experience</a:t>
            </a:r>
            <a:r>
              <a:rPr lang="en-GB" sz="5400" dirty="0">
                <a:solidFill>
                  <a:schemeClr val="bg1"/>
                </a:solidFill>
              </a:rPr>
              <a:t> = Past Data + Human Input</a:t>
            </a:r>
            <a:endParaRPr lang="en-GB" sz="5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2010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10.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1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6.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7.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8.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9.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7570</TotalTime>
  <Words>1832</Words>
  <Application>Microsoft Office PowerPoint</Application>
  <PresentationFormat>Widescreen</PresentationFormat>
  <Paragraphs>258</Paragraphs>
  <Slides>22</Slides>
  <Notes>22</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22</vt:i4>
      </vt:variant>
    </vt:vector>
  </HeadingPairs>
  <TitlesOfParts>
    <vt:vector size="42" baseType="lpstr">
      <vt:lpstr>Arial</vt:lpstr>
      <vt:lpstr>Arial Black</vt:lpstr>
      <vt:lpstr>Calibri</vt:lpstr>
      <vt:lpstr>Calibri Light</vt:lpstr>
      <vt:lpstr>Segoe UI</vt:lpstr>
      <vt:lpstr>Segoe UI Historic</vt:lpstr>
      <vt:lpstr>Segoe UI Light</vt:lpstr>
      <vt:lpstr>Segoe UI Semibold</vt:lpstr>
      <vt:lpstr>Segoe UI Semilight</vt:lpstr>
      <vt:lpstr>Wingdings</vt:lpstr>
      <vt:lpstr>5_5-30536_Build_2014_Breakout_Template_White_16x9</vt:lpstr>
      <vt:lpstr>MS Brand White 16-9_Dec-2013</vt:lpstr>
      <vt:lpstr>Office Theme</vt:lpstr>
      <vt:lpstr>4_Office Theme</vt:lpstr>
      <vt:lpstr>COLOR TEMPLATE</vt:lpstr>
      <vt:lpstr>6_Office Theme</vt:lpstr>
      <vt:lpstr>8_3-30680_Worldwide Partner Conference 2015 </vt:lpstr>
      <vt:lpstr>1_COLOR TEMPLATE</vt:lpstr>
      <vt:lpstr>2_COLOR TEMPLATE</vt:lpstr>
      <vt:lpstr>think-cell Slide</vt:lpstr>
      <vt:lpstr>Predicting the Future  with Azure Machine Learning</vt:lpstr>
      <vt:lpstr>Transform data into intelligent action</vt:lpstr>
      <vt:lpstr>Data at Scale</vt:lpstr>
      <vt:lpstr>Data at Speed </vt:lpstr>
      <vt:lpstr>Data at Speed with Apache Storm/Spark </vt:lpstr>
      <vt:lpstr>Machine Learning</vt:lpstr>
      <vt:lpstr>Traditional BI</vt:lpstr>
      <vt:lpstr>Conversation as a Service</vt:lpstr>
      <vt:lpstr>Computing Systems that become smarter with Experience  Experience = Past Data + Human Input</vt:lpstr>
      <vt:lpstr>PowerPoint Presentation</vt:lpstr>
      <vt:lpstr>PowerPoint Presentation</vt:lpstr>
      <vt:lpstr>PowerPoint Presentation</vt:lpstr>
      <vt:lpstr>PowerPoint Presentation</vt:lpstr>
      <vt:lpstr>PowerPoint Presentation</vt:lpstr>
      <vt:lpstr>Why Now?</vt:lpstr>
      <vt:lpstr>What is Azure Machine Learning</vt:lpstr>
      <vt:lpstr>Machine Learning Process Model</vt:lpstr>
      <vt:lpstr>Azure Machine Learning Studio https://studio.azureml.net/ </vt:lpstr>
      <vt:lpstr>Flight Delay demo </vt:lpstr>
      <vt:lpstr>PowerPoint Presentation</vt:lpstr>
      <vt:lpstr>Machine Learning Gallery http://gallery.cortanaintelligence.com </vt:lpstr>
      <vt:lpstr>Key Takeaways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Future  with Machine Learning</dc:title>
  <dc:creator>Amy Nicholson</dc:creator>
  <cp:lastModifiedBy>Andrew Fryer (@DEEPFAT)</cp:lastModifiedBy>
  <cp:revision>94</cp:revision>
  <dcterms:created xsi:type="dcterms:W3CDTF">2015-09-11T17:09:56Z</dcterms:created>
  <dcterms:modified xsi:type="dcterms:W3CDTF">2016-10-04T06:28:08Z</dcterms:modified>
</cp:coreProperties>
</file>